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3" r:id="rId5"/>
    <p:sldId id="259" r:id="rId6"/>
    <p:sldId id="309" r:id="rId7"/>
    <p:sldId id="260" r:id="rId8"/>
    <p:sldId id="308" r:id="rId9"/>
    <p:sldId id="261" r:id="rId10"/>
    <p:sldId id="310" r:id="rId11"/>
    <p:sldId id="262" r:id="rId12"/>
    <p:sldId id="311" r:id="rId13"/>
    <p:sldId id="263" r:id="rId14"/>
    <p:sldId id="312" r:id="rId15"/>
    <p:sldId id="264" r:id="rId16"/>
    <p:sldId id="313" r:id="rId17"/>
    <p:sldId id="265" r:id="rId18"/>
    <p:sldId id="314" r:id="rId19"/>
    <p:sldId id="266" r:id="rId20"/>
    <p:sldId id="315" r:id="rId21"/>
    <p:sldId id="267" r:id="rId22"/>
    <p:sldId id="316" r:id="rId23"/>
    <p:sldId id="268" r:id="rId24"/>
    <p:sldId id="317" r:id="rId25"/>
    <p:sldId id="269" r:id="rId26"/>
    <p:sldId id="318" r:id="rId27"/>
    <p:sldId id="270" r:id="rId28"/>
    <p:sldId id="319" r:id="rId29"/>
    <p:sldId id="271" r:id="rId30"/>
    <p:sldId id="320" r:id="rId31"/>
    <p:sldId id="272" r:id="rId32"/>
    <p:sldId id="321" r:id="rId33"/>
    <p:sldId id="273" r:id="rId34"/>
    <p:sldId id="322" r:id="rId35"/>
    <p:sldId id="274" r:id="rId36"/>
    <p:sldId id="323" r:id="rId37"/>
    <p:sldId id="275" r:id="rId38"/>
    <p:sldId id="324" r:id="rId39"/>
    <p:sldId id="276" r:id="rId40"/>
    <p:sldId id="325" r:id="rId41"/>
    <p:sldId id="277" r:id="rId42"/>
    <p:sldId id="326" r:id="rId43"/>
    <p:sldId id="278" r:id="rId44"/>
    <p:sldId id="327" r:id="rId45"/>
    <p:sldId id="279" r:id="rId46"/>
    <p:sldId id="328" r:id="rId47"/>
    <p:sldId id="280" r:id="rId48"/>
    <p:sldId id="329" r:id="rId49"/>
    <p:sldId id="281" r:id="rId50"/>
    <p:sldId id="330" r:id="rId51"/>
    <p:sldId id="282" r:id="rId52"/>
    <p:sldId id="331" r:id="rId53"/>
    <p:sldId id="332"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BD"/>
    <a:srgbClr val="FFF8E1"/>
    <a:srgbClr val="FFD85D"/>
    <a:srgbClr val="F6C9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803" autoAdjust="0"/>
  </p:normalViewPr>
  <p:slideViewPr>
    <p:cSldViewPr>
      <p:cViewPr varScale="1">
        <p:scale>
          <a:sx n="89" d="100"/>
          <a:sy n="89"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C21D5B6-590E-4AF6-BC4D-1ACC61E7A969}" type="datetimeFigureOut">
              <a:rPr lang="ru-RU" smtClean="0"/>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280553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21D5B6-590E-4AF6-BC4D-1ACC61E7A969}" type="datetimeFigureOut">
              <a:rPr lang="ru-RU" smtClean="0"/>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3462677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21D5B6-590E-4AF6-BC4D-1ACC61E7A969}" type="datetimeFigureOut">
              <a:rPr lang="ru-RU" smtClean="0"/>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355522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C21D5B6-590E-4AF6-BC4D-1ACC61E7A969}" type="datetimeFigureOut">
              <a:rPr lang="ru-RU" smtClean="0"/>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337228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C21D5B6-590E-4AF6-BC4D-1ACC61E7A969}" type="datetimeFigureOut">
              <a:rPr lang="ru-RU" smtClean="0"/>
              <a:t>14.02.2025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286478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C21D5B6-590E-4AF6-BC4D-1ACC61E7A969}" type="datetimeFigureOut">
              <a:rPr lang="ru-RU" smtClean="0"/>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353356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C21D5B6-590E-4AF6-BC4D-1ACC61E7A969}" type="datetimeFigureOut">
              <a:rPr lang="ru-RU" smtClean="0"/>
              <a:t>14.02.2025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145320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C21D5B6-590E-4AF6-BC4D-1ACC61E7A969}" type="datetimeFigureOut">
              <a:rPr lang="ru-RU" smtClean="0"/>
              <a:t>14.02.2025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204975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C21D5B6-590E-4AF6-BC4D-1ACC61E7A969}" type="datetimeFigureOut">
              <a:rPr lang="ru-RU" smtClean="0"/>
              <a:t>14.02.2025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318199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21D5B6-590E-4AF6-BC4D-1ACC61E7A969}" type="datetimeFigureOut">
              <a:rPr lang="ru-RU" smtClean="0"/>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37232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C21D5B6-590E-4AF6-BC4D-1ACC61E7A969}" type="datetimeFigureOut">
              <a:rPr lang="ru-RU" smtClean="0"/>
              <a:t>14.02.2025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1C4DAF-1D06-4120-B58A-2794A8F84183}" type="slidenum">
              <a:rPr lang="ru-RU" smtClean="0"/>
              <a:t>‹#›</a:t>
            </a:fld>
            <a:endParaRPr lang="ru-RU"/>
          </a:p>
        </p:txBody>
      </p:sp>
    </p:spTree>
    <p:extLst>
      <p:ext uri="{BB962C8B-B14F-4D97-AF65-F5344CB8AC3E}">
        <p14:creationId xmlns:p14="http://schemas.microsoft.com/office/powerpoint/2010/main" val="69740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1D5B6-590E-4AF6-BC4D-1ACC61E7A969}" type="datetimeFigureOut">
              <a:rPr lang="ru-RU" smtClean="0"/>
              <a:t>14.02.2025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C4DAF-1D06-4120-B58A-2794A8F84183}" type="slidenum">
              <a:rPr lang="ru-RU" smtClean="0"/>
              <a:t>‹#›</a:t>
            </a:fld>
            <a:endParaRPr lang="ru-RU"/>
          </a:p>
        </p:txBody>
      </p:sp>
    </p:spTree>
    <p:extLst>
      <p:ext uri="{BB962C8B-B14F-4D97-AF65-F5344CB8AC3E}">
        <p14:creationId xmlns:p14="http://schemas.microsoft.com/office/powerpoint/2010/main" val="2389277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3.xml"/><Relationship Id="rId13" Type="http://schemas.openxmlformats.org/officeDocument/2006/relationships/slide" Target="slide19.xml"/><Relationship Id="rId18" Type="http://schemas.openxmlformats.org/officeDocument/2006/relationships/slide" Target="slide25.xml"/><Relationship Id="rId26" Type="http://schemas.openxmlformats.org/officeDocument/2006/relationships/slide" Target="slide49.xml"/><Relationship Id="rId3" Type="http://schemas.openxmlformats.org/officeDocument/2006/relationships/slide" Target="slide3.xml"/><Relationship Id="rId21" Type="http://schemas.openxmlformats.org/officeDocument/2006/relationships/slide" Target="slide27.xml"/><Relationship Id="rId7" Type="http://schemas.openxmlformats.org/officeDocument/2006/relationships/slide" Target="slide11.xml"/><Relationship Id="rId12" Type="http://schemas.openxmlformats.org/officeDocument/2006/relationships/slide" Target="slide17.xml"/><Relationship Id="rId17" Type="http://schemas.openxmlformats.org/officeDocument/2006/relationships/slide" Target="slide43.xml"/><Relationship Id="rId25" Type="http://schemas.openxmlformats.org/officeDocument/2006/relationships/slide" Target="slide39.xml"/><Relationship Id="rId2" Type="http://schemas.openxmlformats.org/officeDocument/2006/relationships/image" Target="../media/image3.jpeg"/><Relationship Id="rId16" Type="http://schemas.openxmlformats.org/officeDocument/2006/relationships/slide" Target="slide33.xml"/><Relationship Id="rId20" Type="http://schemas.openxmlformats.org/officeDocument/2006/relationships/slide" Target="slide45.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24" Type="http://schemas.openxmlformats.org/officeDocument/2006/relationships/slide" Target="slide29.xml"/><Relationship Id="rId5" Type="http://schemas.openxmlformats.org/officeDocument/2006/relationships/slide" Target="slide7.xml"/><Relationship Id="rId15" Type="http://schemas.openxmlformats.org/officeDocument/2006/relationships/slide" Target="slide23.xml"/><Relationship Id="rId23" Type="http://schemas.openxmlformats.org/officeDocument/2006/relationships/slide" Target="slide47.xml"/><Relationship Id="rId28" Type="http://schemas.openxmlformats.org/officeDocument/2006/relationships/slide" Target="slide41.xml"/><Relationship Id="rId10" Type="http://schemas.openxmlformats.org/officeDocument/2006/relationships/slide" Target="slide13.xml"/><Relationship Id="rId19" Type="http://schemas.openxmlformats.org/officeDocument/2006/relationships/slide" Target="slide35.xml"/><Relationship Id="rId4" Type="http://schemas.openxmlformats.org/officeDocument/2006/relationships/slide" Target="slide5.xml"/><Relationship Id="rId9" Type="http://schemas.openxmlformats.org/officeDocument/2006/relationships/image" Target="../media/image4.png"/><Relationship Id="rId14" Type="http://schemas.openxmlformats.org/officeDocument/2006/relationships/slide" Target="slide21.xml"/><Relationship Id="rId22" Type="http://schemas.openxmlformats.org/officeDocument/2006/relationships/slide" Target="slide37.xml"/><Relationship Id="rId27" Type="http://schemas.openxmlformats.org/officeDocument/2006/relationships/slide" Target="slide3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b="1" dirty="0" smtClean="0">
                <a:latin typeface="Times New Roman" pitchFamily="18" charset="0"/>
                <a:cs typeface="Times New Roman" pitchFamily="18" charset="0"/>
              </a:rPr>
              <a:t>American Quiz</a:t>
            </a:r>
            <a:endParaRPr lang="ru-RU" b="1"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94267">
            <a:off x="-723726" y="-792808"/>
            <a:ext cx="5724128" cy="321982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933056"/>
            <a:ext cx="3202983" cy="2287845"/>
          </a:xfrm>
          <a:prstGeom prst="rect">
            <a:avLst/>
          </a:prstGeom>
        </p:spPr>
      </p:pic>
    </p:spTree>
    <p:extLst>
      <p:ext uri="{BB962C8B-B14F-4D97-AF65-F5344CB8AC3E}">
        <p14:creationId xmlns:p14="http://schemas.microsoft.com/office/powerpoint/2010/main" val="3077053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en-US" dirty="0" smtClean="0">
                <a:latin typeface="Times New Roman" pitchFamily="18" charset="0"/>
                <a:cs typeface="Times New Roman" pitchFamily="18" charset="0"/>
              </a:rPr>
              <a:t>Hollywood is located in Los Angeles, California.</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557007"/>
            <a:ext cx="5616302" cy="3744201"/>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3573016"/>
            <a:ext cx="3932422" cy="2656433"/>
          </a:xfrm>
          <a:prstGeom prst="rect">
            <a:avLst/>
          </a:prstGeom>
        </p:spPr>
      </p:pic>
    </p:spTree>
    <p:extLst>
      <p:ext uri="{BB962C8B-B14F-4D97-AF65-F5344CB8AC3E}">
        <p14:creationId xmlns:p14="http://schemas.microsoft.com/office/powerpoint/2010/main" val="1697513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Cities</a:t>
            </a:r>
            <a:r>
              <a:rPr lang="ru-RU" sz="4800" b="1" dirty="0" smtClean="0">
                <a:latin typeface="Times New Roman" pitchFamily="18" charset="0"/>
                <a:cs typeface="Times New Roman" pitchFamily="18" charset="0"/>
              </a:rPr>
              <a:t> 50</a:t>
            </a:r>
            <a:endParaRPr lang="ru-RU" sz="4800" b="1" dirty="0">
              <a:latin typeface="Times New Roman" pitchFamily="18" charset="0"/>
              <a:cs typeface="Times New Roman" pitchFamily="18" charset="0"/>
            </a:endParaRPr>
          </a:p>
        </p:txBody>
      </p:sp>
      <p:sp>
        <p:nvSpPr>
          <p:cNvPr id="3" name="TextBox 2"/>
          <p:cNvSpPr txBox="1"/>
          <p:nvPr/>
        </p:nvSpPr>
        <p:spPr>
          <a:xfrm>
            <a:off x="971600" y="1772816"/>
            <a:ext cx="7416824"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What is the name of the capital of California?</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3331227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sp>
        <p:nvSpPr>
          <p:cNvPr id="5" name="Заголовок 1"/>
          <p:cNvSpPr>
            <a:spLocks noGrp="1"/>
          </p:cNvSpPr>
          <p:nvPr>
            <p:ph type="title"/>
          </p:nvPr>
        </p:nvSpPr>
        <p:spPr>
          <a:xfrm>
            <a:off x="467544" y="404664"/>
            <a:ext cx="8229600" cy="1143000"/>
          </a:xfrm>
        </p:spPr>
        <p:txBody>
          <a:bodyPr>
            <a:normAutofit fontScale="90000"/>
          </a:bodyPr>
          <a:lstStyle/>
          <a:p>
            <a:r>
              <a:rPr lang="en-US" dirty="0" smtClean="0">
                <a:latin typeface="Times New Roman" pitchFamily="18" charset="0"/>
                <a:cs typeface="Times New Roman" pitchFamily="18" charset="0"/>
              </a:rPr>
              <a:t>The capital of California is Sacramento.</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772816"/>
            <a:ext cx="6876256" cy="4586463"/>
          </a:xfrm>
          <a:prstGeom prst="rect">
            <a:avLst/>
          </a:prstGeom>
        </p:spPr>
      </p:pic>
    </p:spTree>
    <p:extLst>
      <p:ext uri="{BB962C8B-B14F-4D97-AF65-F5344CB8AC3E}">
        <p14:creationId xmlns:p14="http://schemas.microsoft.com/office/powerpoint/2010/main" val="1531947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smtClean="0">
                <a:latin typeface="Times New Roman" pitchFamily="18" charset="0"/>
                <a:cs typeface="Times New Roman" pitchFamily="18" charset="0"/>
              </a:rPr>
              <a:t>History</a:t>
            </a:r>
            <a:r>
              <a:rPr lang="ru-RU" sz="4800" b="1" dirty="0" smtClean="0">
                <a:latin typeface="Times New Roman" pitchFamily="18" charset="0"/>
                <a:cs typeface="Times New Roman" pitchFamily="18" charset="0"/>
              </a:rPr>
              <a:t> 10</a:t>
            </a:r>
            <a:endParaRPr lang="ru-RU" sz="4800" b="1" dirty="0">
              <a:latin typeface="Times New Roman" pitchFamily="18" charset="0"/>
              <a:cs typeface="Times New Roman" pitchFamily="18" charset="0"/>
            </a:endParaRPr>
          </a:p>
        </p:txBody>
      </p:sp>
      <p:sp>
        <p:nvSpPr>
          <p:cNvPr id="3" name="TextBox 2"/>
          <p:cNvSpPr txBox="1"/>
          <p:nvPr/>
        </p:nvSpPr>
        <p:spPr>
          <a:xfrm>
            <a:off x="1115616" y="1772816"/>
            <a:ext cx="6624736"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Who was the first president of the United States?</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1814817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r>
              <a:rPr lang="en-US" dirty="0" smtClean="0">
                <a:latin typeface="Times New Roman" pitchFamily="18" charset="0"/>
                <a:cs typeface="Times New Roman" pitchFamily="18" charset="0"/>
              </a:rPr>
              <a:t>George Washington was the first president of the United States.</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923866"/>
            <a:ext cx="3941773" cy="4696580"/>
          </a:xfrm>
          <a:prstGeom prst="rect">
            <a:avLst/>
          </a:prstGeom>
        </p:spPr>
      </p:pic>
    </p:spTree>
    <p:extLst>
      <p:ext uri="{BB962C8B-B14F-4D97-AF65-F5344CB8AC3E}">
        <p14:creationId xmlns:p14="http://schemas.microsoft.com/office/powerpoint/2010/main" val="2047408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History</a:t>
            </a:r>
            <a:r>
              <a:rPr lang="ru-RU" sz="4800" b="1" dirty="0" smtClean="0">
                <a:latin typeface="Times New Roman" pitchFamily="18" charset="0"/>
                <a:cs typeface="Times New Roman" pitchFamily="18" charset="0"/>
              </a:rPr>
              <a:t> 20</a:t>
            </a:r>
            <a:endParaRPr lang="ru-RU" sz="4800" b="1" dirty="0">
              <a:latin typeface="Times New Roman" pitchFamily="18" charset="0"/>
              <a:cs typeface="Times New Roman" pitchFamily="18" charset="0"/>
            </a:endParaRPr>
          </a:p>
        </p:txBody>
      </p:sp>
      <p:sp>
        <p:nvSpPr>
          <p:cNvPr id="3" name="TextBox 2"/>
          <p:cNvSpPr txBox="1"/>
          <p:nvPr/>
        </p:nvSpPr>
        <p:spPr>
          <a:xfrm>
            <a:off x="755576" y="1556792"/>
            <a:ext cx="7632848" cy="2169825"/>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Which country did the United States acquire the territory of Alaska from?</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3205393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en-US" dirty="0" smtClean="0">
                <a:latin typeface="Times New Roman" pitchFamily="18" charset="0"/>
                <a:cs typeface="Times New Roman" pitchFamily="18" charset="0"/>
              </a:rPr>
              <a:t>The United States acquired the territory of Alaska from Russia.</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sp>
        <p:nvSpPr>
          <p:cNvPr id="3" name="TextBox 2"/>
          <p:cNvSpPr txBox="1"/>
          <p:nvPr/>
        </p:nvSpPr>
        <p:spPr>
          <a:xfrm>
            <a:off x="611560" y="2060847"/>
            <a:ext cx="7776864" cy="1384995"/>
          </a:xfrm>
          <a:prstGeom prst="rect">
            <a:avLst/>
          </a:prstGeom>
          <a:noFill/>
        </p:spPr>
        <p:txBody>
          <a:bodyPr wrap="square" rtlCol="0">
            <a:spAutoFit/>
          </a:bodyPr>
          <a:lstStyle/>
          <a:p>
            <a:r>
              <a:rPr lang="en-US" sz="2100" dirty="0" smtClean="0">
                <a:latin typeface="Times New Roman" pitchFamily="18" charset="0"/>
                <a:cs typeface="Times New Roman" pitchFamily="18" charset="0"/>
              </a:rPr>
              <a:t>It was a deal between the governments of the Russian Empire and the United States of America, as a result of which, in 1867, Russia sold its holdings in North America with a total area of 1,518,800 km2 for 7.2 million dollars.</a:t>
            </a:r>
            <a:endParaRPr lang="ru-RU" sz="2100" dirty="0">
              <a:latin typeface="Times New Roman" pitchFamily="18" charset="0"/>
              <a:cs typeface="Times New Roman" pitchFamily="18" charset="0"/>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670" y="3328907"/>
            <a:ext cx="4705458" cy="3529093"/>
          </a:xfrm>
          <a:prstGeom prst="rect">
            <a:avLst/>
          </a:prstGeom>
        </p:spPr>
      </p:pic>
    </p:spTree>
    <p:extLst>
      <p:ext uri="{BB962C8B-B14F-4D97-AF65-F5344CB8AC3E}">
        <p14:creationId xmlns:p14="http://schemas.microsoft.com/office/powerpoint/2010/main" val="1521057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History</a:t>
            </a:r>
            <a:r>
              <a:rPr lang="ru-RU" sz="4800" b="1" dirty="0" smtClean="0">
                <a:latin typeface="Times New Roman" pitchFamily="18" charset="0"/>
                <a:cs typeface="Times New Roman" pitchFamily="18" charset="0"/>
              </a:rPr>
              <a:t> 30</a:t>
            </a:r>
            <a:endParaRPr lang="ru-RU" sz="4800" b="1" dirty="0">
              <a:latin typeface="Times New Roman" pitchFamily="18" charset="0"/>
              <a:cs typeface="Times New Roman" pitchFamily="18" charset="0"/>
            </a:endParaRPr>
          </a:p>
        </p:txBody>
      </p:sp>
      <p:sp>
        <p:nvSpPr>
          <p:cNvPr id="3" name="TextBox 2"/>
          <p:cNvSpPr txBox="1"/>
          <p:nvPr/>
        </p:nvSpPr>
        <p:spPr>
          <a:xfrm>
            <a:off x="758607" y="1820507"/>
            <a:ext cx="7560840"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Who was the main author of the Declaration of Independence?</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998990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872208"/>
          </a:xfrm>
        </p:spPr>
        <p:txBody>
          <a:bodyPr>
            <a:normAutofit fontScale="90000"/>
          </a:bodyPr>
          <a:lstStyle/>
          <a:p>
            <a:r>
              <a:rPr lang="en-US" dirty="0" smtClean="0">
                <a:latin typeface="Times New Roman" pitchFamily="18" charset="0"/>
                <a:cs typeface="Times New Roman" pitchFamily="18" charset="0"/>
              </a:rPr>
              <a:t>Thomas Jefferson became the main author of the Declaration of Independence of the United States.</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40000"/>
          <a:stretch/>
        </p:blipFill>
        <p:spPr>
          <a:xfrm flipH="1">
            <a:off x="1331640" y="2636912"/>
            <a:ext cx="3989586" cy="3744416"/>
          </a:xfrm>
          <a:prstGeom prst="rect">
            <a:avLst/>
          </a:prstGeom>
        </p:spPr>
      </p:pic>
    </p:spTree>
    <p:extLst>
      <p:ext uri="{BB962C8B-B14F-4D97-AF65-F5344CB8AC3E}">
        <p14:creationId xmlns:p14="http://schemas.microsoft.com/office/powerpoint/2010/main" val="3057367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History</a:t>
            </a:r>
            <a:r>
              <a:rPr lang="ru-RU" sz="4800" b="1" dirty="0" smtClean="0">
                <a:latin typeface="Times New Roman" pitchFamily="18" charset="0"/>
                <a:cs typeface="Times New Roman" pitchFamily="18" charset="0"/>
              </a:rPr>
              <a:t> 40</a:t>
            </a:r>
            <a:endParaRPr lang="ru-RU" sz="4800" b="1" dirty="0">
              <a:latin typeface="Times New Roman" pitchFamily="18" charset="0"/>
              <a:cs typeface="Times New Roman" pitchFamily="18" charset="0"/>
            </a:endParaRPr>
          </a:p>
        </p:txBody>
      </p:sp>
      <p:sp>
        <p:nvSpPr>
          <p:cNvPr id="3" name="TextBox 2"/>
          <p:cNvSpPr txBox="1"/>
          <p:nvPr/>
        </p:nvSpPr>
        <p:spPr>
          <a:xfrm>
            <a:off x="827584" y="1628800"/>
            <a:ext cx="7560840" cy="2169825"/>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What event marked the beginning of the U.S. involvement in World War II?</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1484307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Скругленный прямоугольник 4"/>
          <p:cNvSpPr/>
          <p:nvPr/>
        </p:nvSpPr>
        <p:spPr>
          <a:xfrm>
            <a:off x="191598" y="476672"/>
            <a:ext cx="1944216" cy="648072"/>
          </a:xfrm>
          <a:prstGeom prst="roundRect">
            <a:avLst/>
          </a:prstGeom>
          <a:solidFill>
            <a:schemeClr val="bg1"/>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Cities</a:t>
            </a:r>
            <a:endParaRPr lang="ru-RU" sz="2800" b="1" dirty="0">
              <a:solidFill>
                <a:schemeClr val="tx1"/>
              </a:solidFill>
              <a:latin typeface="Times New Roman" pitchFamily="18" charset="0"/>
              <a:cs typeface="Times New Roman" pitchFamily="18" charset="0"/>
            </a:endParaRPr>
          </a:p>
        </p:txBody>
      </p:sp>
      <p:sp>
        <p:nvSpPr>
          <p:cNvPr id="6" name="Скругленный прямоугольник 5"/>
          <p:cNvSpPr/>
          <p:nvPr/>
        </p:nvSpPr>
        <p:spPr>
          <a:xfrm>
            <a:off x="205372" y="1772816"/>
            <a:ext cx="1944216" cy="648072"/>
          </a:xfrm>
          <a:prstGeom prst="roundRect">
            <a:avLst/>
          </a:prstGeom>
          <a:solidFill>
            <a:schemeClr val="bg1"/>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History</a:t>
            </a:r>
            <a:endParaRPr lang="ru-RU" sz="2800" b="1" dirty="0">
              <a:solidFill>
                <a:schemeClr val="tx1"/>
              </a:solidFill>
              <a:latin typeface="Times New Roman" pitchFamily="18" charset="0"/>
              <a:cs typeface="Times New Roman" pitchFamily="18" charset="0"/>
            </a:endParaRPr>
          </a:p>
        </p:txBody>
      </p:sp>
      <p:sp>
        <p:nvSpPr>
          <p:cNvPr id="7" name="Скругленный прямоугольник 6"/>
          <p:cNvSpPr/>
          <p:nvPr/>
        </p:nvSpPr>
        <p:spPr>
          <a:xfrm>
            <a:off x="245713" y="3104964"/>
            <a:ext cx="1944216" cy="648072"/>
          </a:xfrm>
          <a:prstGeom prst="roundRect">
            <a:avLst/>
          </a:prstGeom>
          <a:solidFill>
            <a:schemeClr val="bg1"/>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smtClean="0">
                <a:solidFill>
                  <a:schemeClr val="tx1"/>
                </a:solidFill>
                <a:latin typeface="Times New Roman" pitchFamily="18" charset="0"/>
                <a:cs typeface="Times New Roman" pitchFamily="18" charset="0"/>
              </a:rPr>
              <a:t>Geography</a:t>
            </a:r>
            <a:endParaRPr lang="ru-RU" sz="2700" b="1" dirty="0">
              <a:solidFill>
                <a:schemeClr val="tx1"/>
              </a:solidFill>
              <a:latin typeface="Times New Roman" pitchFamily="18" charset="0"/>
              <a:cs typeface="Times New Roman" pitchFamily="18" charset="0"/>
            </a:endParaRPr>
          </a:p>
        </p:txBody>
      </p:sp>
      <p:sp>
        <p:nvSpPr>
          <p:cNvPr id="8" name="Скругленный прямоугольник 7"/>
          <p:cNvSpPr/>
          <p:nvPr/>
        </p:nvSpPr>
        <p:spPr>
          <a:xfrm>
            <a:off x="238291" y="4365104"/>
            <a:ext cx="1944216" cy="648072"/>
          </a:xfrm>
          <a:prstGeom prst="roundRect">
            <a:avLst/>
          </a:prstGeom>
          <a:solidFill>
            <a:schemeClr val="bg1"/>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Culture</a:t>
            </a:r>
            <a:endParaRPr lang="ru-RU" sz="2800" b="1" dirty="0">
              <a:solidFill>
                <a:schemeClr val="tx1"/>
              </a:solidFill>
              <a:latin typeface="Times New Roman" pitchFamily="18" charset="0"/>
              <a:cs typeface="Times New Roman" pitchFamily="18" charset="0"/>
            </a:endParaRPr>
          </a:p>
        </p:txBody>
      </p:sp>
      <p:sp>
        <p:nvSpPr>
          <p:cNvPr id="9" name="Скругленный прямоугольник 8"/>
          <p:cNvSpPr/>
          <p:nvPr/>
        </p:nvSpPr>
        <p:spPr>
          <a:xfrm>
            <a:off x="245713" y="5589240"/>
            <a:ext cx="1944216" cy="648072"/>
          </a:xfrm>
          <a:prstGeom prst="roundRect">
            <a:avLst/>
          </a:prstGeom>
          <a:solidFill>
            <a:schemeClr val="bg1"/>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States</a:t>
            </a:r>
            <a:endParaRPr lang="ru-RU" sz="2800" b="1" dirty="0">
              <a:solidFill>
                <a:schemeClr val="tx1"/>
              </a:solidFill>
              <a:latin typeface="Times New Roman" pitchFamily="18" charset="0"/>
              <a:cs typeface="Times New Roman" pitchFamily="18" charset="0"/>
            </a:endParaRPr>
          </a:p>
        </p:txBody>
      </p:sp>
      <p:sp>
        <p:nvSpPr>
          <p:cNvPr id="10" name="Скругленный прямоугольник 9">
            <a:hlinkClick r:id="rId3" action="ppaction://hlinksldjump"/>
          </p:cNvPr>
          <p:cNvSpPr/>
          <p:nvPr/>
        </p:nvSpPr>
        <p:spPr>
          <a:xfrm>
            <a:off x="2483768" y="476672"/>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solidFill>
                  <a:schemeClr val="tx1"/>
                </a:solidFill>
                <a:latin typeface="Times New Roman" pitchFamily="18" charset="0"/>
                <a:cs typeface="Times New Roman" pitchFamily="18" charset="0"/>
              </a:rPr>
              <a:t>10</a:t>
            </a:r>
            <a:endParaRPr lang="ru-RU" sz="2500" b="1" dirty="0">
              <a:solidFill>
                <a:schemeClr val="tx1"/>
              </a:solidFill>
              <a:latin typeface="Times New Roman" pitchFamily="18" charset="0"/>
              <a:cs typeface="Times New Roman" pitchFamily="18" charset="0"/>
            </a:endParaRPr>
          </a:p>
        </p:txBody>
      </p:sp>
      <p:sp>
        <p:nvSpPr>
          <p:cNvPr id="13" name="Скругленный прямоугольник 12">
            <a:hlinkClick r:id="rId4" action="ppaction://hlinksldjump"/>
          </p:cNvPr>
          <p:cNvSpPr/>
          <p:nvPr/>
        </p:nvSpPr>
        <p:spPr>
          <a:xfrm>
            <a:off x="3851920" y="476672"/>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2</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14" name="Скругленный прямоугольник 13">
            <a:hlinkClick r:id="rId5" action="ppaction://hlinksldjump"/>
          </p:cNvPr>
          <p:cNvSpPr/>
          <p:nvPr/>
        </p:nvSpPr>
        <p:spPr>
          <a:xfrm>
            <a:off x="5220072" y="476672"/>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3</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15" name="Скругленный прямоугольник 14">
            <a:hlinkClick r:id="rId6" action="ppaction://hlinksldjump"/>
          </p:cNvPr>
          <p:cNvSpPr/>
          <p:nvPr/>
        </p:nvSpPr>
        <p:spPr>
          <a:xfrm>
            <a:off x="6516216" y="476672"/>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4</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16" name="Скругленный прямоугольник 15">
            <a:hlinkClick r:id="rId7" action="ppaction://hlinksldjump"/>
          </p:cNvPr>
          <p:cNvSpPr/>
          <p:nvPr/>
        </p:nvSpPr>
        <p:spPr>
          <a:xfrm>
            <a:off x="7812360" y="476672"/>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5</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pic>
        <p:nvPicPr>
          <p:cNvPr id="18" name="Рисунок 17">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19824" y="3429000"/>
            <a:ext cx="5510766" cy="3447673"/>
          </a:xfrm>
          <a:prstGeom prst="rect">
            <a:avLst/>
          </a:prstGeom>
        </p:spPr>
      </p:pic>
      <p:sp>
        <p:nvSpPr>
          <p:cNvPr id="19" name="Скругленный прямоугольник 18">
            <a:hlinkClick r:id="rId10" action="ppaction://hlinksldjump"/>
          </p:cNvPr>
          <p:cNvSpPr/>
          <p:nvPr/>
        </p:nvSpPr>
        <p:spPr>
          <a:xfrm>
            <a:off x="2476800" y="1772816"/>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solidFill>
                  <a:schemeClr val="tx1"/>
                </a:solidFill>
                <a:latin typeface="Times New Roman" pitchFamily="18" charset="0"/>
                <a:cs typeface="Times New Roman" pitchFamily="18" charset="0"/>
              </a:rPr>
              <a:t>10</a:t>
            </a:r>
            <a:endParaRPr lang="ru-RU" sz="2500" b="1" dirty="0">
              <a:solidFill>
                <a:schemeClr val="tx1"/>
              </a:solidFill>
              <a:latin typeface="Times New Roman" pitchFamily="18" charset="0"/>
              <a:cs typeface="Times New Roman" pitchFamily="18" charset="0"/>
            </a:endParaRPr>
          </a:p>
        </p:txBody>
      </p:sp>
      <p:sp>
        <p:nvSpPr>
          <p:cNvPr id="20" name="Скругленный прямоугольник 19">
            <a:hlinkClick r:id="rId11" action="ppaction://hlinksldjump"/>
          </p:cNvPr>
          <p:cNvSpPr/>
          <p:nvPr/>
        </p:nvSpPr>
        <p:spPr>
          <a:xfrm>
            <a:off x="3851920" y="1772816"/>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2</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21" name="Скругленный прямоугольник 20">
            <a:hlinkClick r:id="rId12" action="ppaction://hlinksldjump"/>
          </p:cNvPr>
          <p:cNvSpPr/>
          <p:nvPr/>
        </p:nvSpPr>
        <p:spPr>
          <a:xfrm>
            <a:off x="5220072" y="1742982"/>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3</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22" name="Скругленный прямоугольник 21">
            <a:hlinkClick r:id="rId13" action="ppaction://hlinksldjump"/>
          </p:cNvPr>
          <p:cNvSpPr/>
          <p:nvPr/>
        </p:nvSpPr>
        <p:spPr>
          <a:xfrm>
            <a:off x="6546322" y="1713148"/>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4</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23" name="Скругленный прямоугольник 22">
            <a:hlinkClick r:id="rId14" action="ppaction://hlinksldjump"/>
          </p:cNvPr>
          <p:cNvSpPr/>
          <p:nvPr/>
        </p:nvSpPr>
        <p:spPr>
          <a:xfrm>
            <a:off x="7812360" y="1699701"/>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5</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24" name="Скругленный прямоугольник 23">
            <a:hlinkClick r:id="rId15" action="ppaction://hlinksldjump"/>
          </p:cNvPr>
          <p:cNvSpPr/>
          <p:nvPr/>
        </p:nvSpPr>
        <p:spPr>
          <a:xfrm>
            <a:off x="2483768" y="3066909"/>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solidFill>
                  <a:schemeClr val="tx1"/>
                </a:solidFill>
                <a:latin typeface="Times New Roman" pitchFamily="18" charset="0"/>
                <a:cs typeface="Times New Roman" pitchFamily="18" charset="0"/>
              </a:rPr>
              <a:t>10</a:t>
            </a:r>
            <a:endParaRPr lang="ru-RU" sz="2500" b="1" dirty="0">
              <a:solidFill>
                <a:schemeClr val="tx1"/>
              </a:solidFill>
              <a:latin typeface="Times New Roman" pitchFamily="18" charset="0"/>
              <a:cs typeface="Times New Roman" pitchFamily="18" charset="0"/>
            </a:endParaRPr>
          </a:p>
        </p:txBody>
      </p:sp>
      <p:sp>
        <p:nvSpPr>
          <p:cNvPr id="25" name="Скругленный прямоугольник 24">
            <a:hlinkClick r:id="rId16" action="ppaction://hlinksldjump"/>
          </p:cNvPr>
          <p:cNvSpPr/>
          <p:nvPr/>
        </p:nvSpPr>
        <p:spPr>
          <a:xfrm>
            <a:off x="2476800" y="4365104"/>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solidFill>
                  <a:schemeClr val="tx1"/>
                </a:solidFill>
                <a:latin typeface="Times New Roman" pitchFamily="18" charset="0"/>
                <a:cs typeface="Times New Roman" pitchFamily="18" charset="0"/>
              </a:rPr>
              <a:t>10</a:t>
            </a:r>
            <a:endParaRPr lang="ru-RU" sz="2500" b="1" dirty="0">
              <a:solidFill>
                <a:schemeClr val="tx1"/>
              </a:solidFill>
              <a:latin typeface="Times New Roman" pitchFamily="18" charset="0"/>
              <a:cs typeface="Times New Roman" pitchFamily="18" charset="0"/>
            </a:endParaRPr>
          </a:p>
        </p:txBody>
      </p:sp>
      <p:sp>
        <p:nvSpPr>
          <p:cNvPr id="26" name="Скругленный прямоугольник 25">
            <a:hlinkClick r:id="rId17" action="ppaction://hlinksldjump"/>
          </p:cNvPr>
          <p:cNvSpPr/>
          <p:nvPr/>
        </p:nvSpPr>
        <p:spPr>
          <a:xfrm>
            <a:off x="2476800" y="5589240"/>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smtClean="0">
                <a:solidFill>
                  <a:schemeClr val="tx1"/>
                </a:solidFill>
                <a:latin typeface="Times New Roman" pitchFamily="18" charset="0"/>
                <a:cs typeface="Times New Roman" pitchFamily="18" charset="0"/>
              </a:rPr>
              <a:t>10</a:t>
            </a:r>
            <a:endParaRPr lang="ru-RU" sz="2500" b="1" dirty="0">
              <a:solidFill>
                <a:schemeClr val="tx1"/>
              </a:solidFill>
              <a:latin typeface="Times New Roman" pitchFamily="18" charset="0"/>
              <a:cs typeface="Times New Roman" pitchFamily="18" charset="0"/>
            </a:endParaRPr>
          </a:p>
        </p:txBody>
      </p:sp>
      <p:sp>
        <p:nvSpPr>
          <p:cNvPr id="27" name="Скругленный прямоугольник 26">
            <a:hlinkClick r:id="rId18" action="ppaction://hlinksldjump"/>
          </p:cNvPr>
          <p:cNvSpPr/>
          <p:nvPr/>
        </p:nvSpPr>
        <p:spPr>
          <a:xfrm>
            <a:off x="3851920" y="3066909"/>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2</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28" name="Скругленный прямоугольник 27">
            <a:hlinkClick r:id="rId19" action="ppaction://hlinksldjump"/>
          </p:cNvPr>
          <p:cNvSpPr/>
          <p:nvPr/>
        </p:nvSpPr>
        <p:spPr>
          <a:xfrm>
            <a:off x="3851920" y="4365104"/>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2</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29" name="Скругленный прямоугольник 28">
            <a:hlinkClick r:id="rId20" action="ppaction://hlinksldjump"/>
          </p:cNvPr>
          <p:cNvSpPr/>
          <p:nvPr/>
        </p:nvSpPr>
        <p:spPr>
          <a:xfrm>
            <a:off x="3851920" y="5589240"/>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2</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30" name="Скругленный прямоугольник 29">
            <a:hlinkClick r:id="rId21" action="ppaction://hlinksldjump"/>
          </p:cNvPr>
          <p:cNvSpPr/>
          <p:nvPr/>
        </p:nvSpPr>
        <p:spPr>
          <a:xfrm>
            <a:off x="5206208" y="3065602"/>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3</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31" name="Скругленный прямоугольник 30">
            <a:hlinkClick r:id="rId22" action="ppaction://hlinksldjump"/>
          </p:cNvPr>
          <p:cNvSpPr/>
          <p:nvPr/>
        </p:nvSpPr>
        <p:spPr>
          <a:xfrm>
            <a:off x="5206208" y="4351004"/>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3</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32" name="Скругленный прямоугольник 31">
            <a:hlinkClick r:id="rId23" action="ppaction://hlinksldjump"/>
          </p:cNvPr>
          <p:cNvSpPr/>
          <p:nvPr/>
        </p:nvSpPr>
        <p:spPr>
          <a:xfrm>
            <a:off x="5220072" y="5589240"/>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3</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33" name="Скругленный прямоугольник 32">
            <a:hlinkClick r:id="rId24" action="ppaction://hlinksldjump"/>
          </p:cNvPr>
          <p:cNvSpPr/>
          <p:nvPr/>
        </p:nvSpPr>
        <p:spPr>
          <a:xfrm>
            <a:off x="6546322" y="3065275"/>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4</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34" name="Скругленный прямоугольник 33">
            <a:hlinkClick r:id="rId25" action="ppaction://hlinksldjump"/>
          </p:cNvPr>
          <p:cNvSpPr/>
          <p:nvPr/>
        </p:nvSpPr>
        <p:spPr>
          <a:xfrm>
            <a:off x="6559551" y="4321170"/>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4</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35" name="Скругленный прямоугольник 34">
            <a:hlinkClick r:id="rId26" action="ppaction://hlinksldjump"/>
          </p:cNvPr>
          <p:cNvSpPr/>
          <p:nvPr/>
        </p:nvSpPr>
        <p:spPr>
          <a:xfrm>
            <a:off x="6559551" y="5589240"/>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4</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36" name="Скругленный прямоугольник 35">
            <a:hlinkClick r:id="rId27" action="ppaction://hlinksldjump"/>
          </p:cNvPr>
          <p:cNvSpPr/>
          <p:nvPr/>
        </p:nvSpPr>
        <p:spPr>
          <a:xfrm>
            <a:off x="7830996" y="3052808"/>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5</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37" name="Скругленный прямоугольник 36">
            <a:hlinkClick r:id="rId28" action="ppaction://hlinksldjump"/>
          </p:cNvPr>
          <p:cNvSpPr/>
          <p:nvPr/>
        </p:nvSpPr>
        <p:spPr>
          <a:xfrm>
            <a:off x="7844008" y="4351004"/>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5</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
        <p:nvSpPr>
          <p:cNvPr id="38" name="Скругленный прямоугольник 37">
            <a:hlinkClick r:id="rId29" action="ppaction://hlinksldjump"/>
          </p:cNvPr>
          <p:cNvSpPr/>
          <p:nvPr/>
        </p:nvSpPr>
        <p:spPr>
          <a:xfrm>
            <a:off x="7844008" y="5589240"/>
            <a:ext cx="1080120" cy="648072"/>
          </a:xfrm>
          <a:prstGeom prst="roundRect">
            <a:avLst/>
          </a:prstGeom>
          <a:solidFill>
            <a:srgbClr val="FFEFBD"/>
          </a:solidFill>
          <a:ln w="38100">
            <a:solidFill>
              <a:srgbClr val="F6C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chemeClr val="tx1"/>
                </a:solidFill>
                <a:latin typeface="Times New Roman" pitchFamily="18" charset="0"/>
                <a:cs typeface="Times New Roman" pitchFamily="18" charset="0"/>
              </a:rPr>
              <a:t>5</a:t>
            </a:r>
            <a:r>
              <a:rPr lang="ru-RU" sz="2500" b="1" dirty="0" smtClean="0">
                <a:solidFill>
                  <a:schemeClr val="tx1"/>
                </a:solidFill>
                <a:latin typeface="Times New Roman" pitchFamily="18" charset="0"/>
                <a:cs typeface="Times New Roman" pitchFamily="18" charset="0"/>
              </a:rPr>
              <a:t>0</a:t>
            </a:r>
            <a:endParaRPr lang="ru-RU" sz="25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896582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9912" cy="1642194"/>
          </a:xfrm>
        </p:spPr>
        <p:txBody>
          <a:bodyPr>
            <a:normAutofit fontScale="90000"/>
          </a:bodyPr>
          <a:lstStyle/>
          <a:p>
            <a:r>
              <a:rPr lang="en-US" sz="3700" b="1" dirty="0">
                <a:latin typeface="Times New Roman" pitchFamily="18" charset="0"/>
                <a:cs typeface="Times New Roman" pitchFamily="18" charset="0"/>
              </a:rPr>
              <a:t>The attack on Pearl Harbor on December 7, 1941</a:t>
            </a:r>
            <a:r>
              <a:rPr lang="en-US" sz="3700" dirty="0">
                <a:latin typeface="Times New Roman" pitchFamily="18" charset="0"/>
                <a:cs typeface="Times New Roman" pitchFamily="18" charset="0"/>
              </a:rPr>
              <a:t> marked the beginning of the U.S. involvement in World War II.</a:t>
            </a:r>
            <a:endParaRPr lang="ru-RU" sz="3700"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77" y="1916832"/>
            <a:ext cx="6577263" cy="4932947"/>
          </a:xfrm>
          <a:prstGeom prst="rect">
            <a:avLst/>
          </a:prstGeom>
        </p:spPr>
      </p:pic>
    </p:spTree>
    <p:extLst>
      <p:ext uri="{BB962C8B-B14F-4D97-AF65-F5344CB8AC3E}">
        <p14:creationId xmlns:p14="http://schemas.microsoft.com/office/powerpoint/2010/main" val="2060078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History</a:t>
            </a:r>
            <a:r>
              <a:rPr lang="ru-RU" sz="4800" b="1" dirty="0" smtClean="0">
                <a:latin typeface="Times New Roman" pitchFamily="18" charset="0"/>
                <a:cs typeface="Times New Roman" pitchFamily="18" charset="0"/>
              </a:rPr>
              <a:t> 50</a:t>
            </a:r>
            <a:endParaRPr lang="ru-RU" sz="4800" b="1" dirty="0">
              <a:latin typeface="Times New Roman" pitchFamily="18" charset="0"/>
              <a:cs typeface="Times New Roman" pitchFamily="18" charset="0"/>
            </a:endParaRPr>
          </a:p>
        </p:txBody>
      </p:sp>
      <p:sp>
        <p:nvSpPr>
          <p:cNvPr id="3" name="TextBox 2"/>
          <p:cNvSpPr txBox="1"/>
          <p:nvPr/>
        </p:nvSpPr>
        <p:spPr>
          <a:xfrm>
            <a:off x="827584" y="1556792"/>
            <a:ext cx="7704856"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What is the purpose of the Civil Rights Act of 1964?</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211422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Autofit/>
          </a:bodyPr>
          <a:lstStyle/>
          <a:p>
            <a:r>
              <a:rPr lang="en-US" sz="3700" dirty="0" smtClean="0">
                <a:latin typeface="Times New Roman" pitchFamily="18" charset="0"/>
                <a:cs typeface="Times New Roman" pitchFamily="18" charset="0"/>
              </a:rPr>
              <a:t>The purpose of the Civil Rights Act of 1964 is to prohibit discrimination based on race, skin color, gender, or ethnicity.</a:t>
            </a:r>
            <a:endParaRPr lang="ru-RU" sz="3700"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4650" y="2420888"/>
            <a:ext cx="5076056" cy="3807042"/>
          </a:xfrm>
          <a:prstGeom prst="rect">
            <a:avLst/>
          </a:prstGeom>
        </p:spPr>
      </p:pic>
    </p:spTree>
    <p:extLst>
      <p:ext uri="{BB962C8B-B14F-4D97-AF65-F5344CB8AC3E}">
        <p14:creationId xmlns:p14="http://schemas.microsoft.com/office/powerpoint/2010/main" val="1456272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smtClean="0">
                <a:latin typeface="Times New Roman" pitchFamily="18" charset="0"/>
                <a:cs typeface="Times New Roman" pitchFamily="18" charset="0"/>
              </a:rPr>
              <a:t>Geography</a:t>
            </a:r>
            <a:r>
              <a:rPr lang="ru-RU" sz="4800" b="1" dirty="0" smtClean="0">
                <a:latin typeface="Times New Roman" pitchFamily="18" charset="0"/>
                <a:cs typeface="Times New Roman" pitchFamily="18" charset="0"/>
              </a:rPr>
              <a:t> 10</a:t>
            </a:r>
            <a:endParaRPr lang="ru-RU" sz="4800" b="1" dirty="0">
              <a:latin typeface="Times New Roman" pitchFamily="18" charset="0"/>
              <a:cs typeface="Times New Roman" pitchFamily="18" charset="0"/>
            </a:endParaRPr>
          </a:p>
        </p:txBody>
      </p:sp>
      <p:sp>
        <p:nvSpPr>
          <p:cNvPr id="3" name="TextBox 2"/>
          <p:cNvSpPr txBox="1"/>
          <p:nvPr/>
        </p:nvSpPr>
        <p:spPr>
          <a:xfrm>
            <a:off x="1115616" y="1700808"/>
            <a:ext cx="7056784"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What is the name of the capital of the United States?</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1512769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Washington, D.C. is the capital of the United States of America.</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6" y="1916832"/>
            <a:ext cx="6410713" cy="4277147"/>
          </a:xfrm>
          <a:prstGeom prst="rect">
            <a:avLst/>
          </a:prstGeom>
        </p:spPr>
      </p:pic>
    </p:spTree>
    <p:extLst>
      <p:ext uri="{BB962C8B-B14F-4D97-AF65-F5344CB8AC3E}">
        <p14:creationId xmlns:p14="http://schemas.microsoft.com/office/powerpoint/2010/main" val="3739521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Geography</a:t>
            </a:r>
            <a:r>
              <a:rPr lang="ru-RU" sz="4800" b="1" dirty="0" smtClean="0">
                <a:latin typeface="Times New Roman" pitchFamily="18" charset="0"/>
                <a:cs typeface="Times New Roman" pitchFamily="18" charset="0"/>
              </a:rPr>
              <a:t> 20</a:t>
            </a:r>
            <a:endParaRPr lang="ru-RU" sz="4800" b="1" dirty="0">
              <a:latin typeface="Times New Roman" pitchFamily="18" charset="0"/>
              <a:cs typeface="Times New Roman" pitchFamily="18" charset="0"/>
            </a:endParaRPr>
          </a:p>
        </p:txBody>
      </p:sp>
      <p:sp>
        <p:nvSpPr>
          <p:cNvPr id="3" name="TextBox 2"/>
          <p:cNvSpPr txBox="1"/>
          <p:nvPr/>
        </p:nvSpPr>
        <p:spPr>
          <a:xfrm>
            <a:off x="827584" y="1484784"/>
            <a:ext cx="7848872"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Which state in the United States is the largest by area?</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3138728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714202"/>
          </a:xfrm>
        </p:spPr>
        <p:txBody>
          <a:bodyPr>
            <a:normAutofit fontScale="90000"/>
          </a:bodyPr>
          <a:lstStyle/>
          <a:p>
            <a:r>
              <a:rPr lang="en-US" sz="4000" b="1" dirty="0">
                <a:latin typeface="Times New Roman" pitchFamily="18" charset="0"/>
                <a:cs typeface="Times New Roman" pitchFamily="18" charset="0"/>
              </a:rPr>
              <a:t>Alaska</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is </a:t>
            </a:r>
            <a:r>
              <a:rPr lang="en-US" sz="4000" dirty="0">
                <a:latin typeface="Times New Roman" pitchFamily="18" charset="0"/>
                <a:cs typeface="Times New Roman" pitchFamily="18" charset="0"/>
              </a:rPr>
              <a:t>the largest state in the United States by area</a:t>
            </a:r>
            <a:r>
              <a:rPr lang="en-US" sz="4000" dirty="0" smtClean="0">
                <a:latin typeface="Times New Roman" pitchFamily="18" charset="0"/>
                <a:cs typeface="Times New Roman" pitchFamily="18" charset="0"/>
              </a:rPr>
              <a:t>.</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Its total area is 665,384 square miles (1,723,337 square kilometers</a:t>
            </a:r>
            <a:r>
              <a:rPr lang="en-US" sz="4000" dirty="0" smtClean="0">
                <a:latin typeface="Times New Roman" pitchFamily="18" charset="0"/>
                <a:cs typeface="Times New Roman" pitchFamily="18" charset="0"/>
              </a:rPr>
              <a:t>).</a:t>
            </a:r>
            <a:endParaRPr lang="ru-RU" sz="4000"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780927"/>
            <a:ext cx="4968552" cy="3839643"/>
          </a:xfrm>
          <a:prstGeom prst="rect">
            <a:avLst/>
          </a:prstGeom>
        </p:spPr>
      </p:pic>
    </p:spTree>
    <p:extLst>
      <p:ext uri="{BB962C8B-B14F-4D97-AF65-F5344CB8AC3E}">
        <p14:creationId xmlns:p14="http://schemas.microsoft.com/office/powerpoint/2010/main" val="333923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Geography</a:t>
            </a:r>
            <a:r>
              <a:rPr lang="ru-RU" sz="4800" b="1" dirty="0" smtClean="0">
                <a:latin typeface="Times New Roman" pitchFamily="18" charset="0"/>
                <a:cs typeface="Times New Roman" pitchFamily="18" charset="0"/>
              </a:rPr>
              <a:t> 30</a:t>
            </a:r>
            <a:endParaRPr lang="ru-RU" sz="4800" b="1" dirty="0">
              <a:latin typeface="Times New Roman" pitchFamily="18" charset="0"/>
              <a:cs typeface="Times New Roman" pitchFamily="18" charset="0"/>
            </a:endParaRPr>
          </a:p>
        </p:txBody>
      </p:sp>
      <p:sp>
        <p:nvSpPr>
          <p:cNvPr id="3" name="TextBox 2"/>
          <p:cNvSpPr txBox="1"/>
          <p:nvPr/>
        </p:nvSpPr>
        <p:spPr>
          <a:xfrm>
            <a:off x="1331640" y="1628800"/>
            <a:ext cx="6120680"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Which is the longest river in the United States?</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149913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The Mississippi is the longest river in the United States (3,776 km).</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866" y="1628800"/>
            <a:ext cx="7158988" cy="4824536"/>
          </a:xfrm>
          <a:prstGeom prst="rect">
            <a:avLst/>
          </a:prstGeom>
        </p:spPr>
      </p:pic>
    </p:spTree>
    <p:extLst>
      <p:ext uri="{BB962C8B-B14F-4D97-AF65-F5344CB8AC3E}">
        <p14:creationId xmlns:p14="http://schemas.microsoft.com/office/powerpoint/2010/main" val="2906487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Geography</a:t>
            </a:r>
            <a:r>
              <a:rPr lang="ru-RU" sz="4800" b="1" dirty="0" smtClean="0">
                <a:latin typeface="Times New Roman" pitchFamily="18" charset="0"/>
                <a:cs typeface="Times New Roman" pitchFamily="18" charset="0"/>
              </a:rPr>
              <a:t> 40</a:t>
            </a:r>
            <a:endParaRPr lang="ru-RU" sz="4800" b="1" dirty="0">
              <a:latin typeface="Times New Roman" pitchFamily="18" charset="0"/>
              <a:cs typeface="Times New Roman" pitchFamily="18" charset="0"/>
            </a:endParaRPr>
          </a:p>
        </p:txBody>
      </p:sp>
      <p:sp>
        <p:nvSpPr>
          <p:cNvPr id="3" name="TextBox 2"/>
          <p:cNvSpPr txBox="1"/>
          <p:nvPr/>
        </p:nvSpPr>
        <p:spPr>
          <a:xfrm>
            <a:off x="899592" y="1556792"/>
            <a:ext cx="7344816" cy="2169825"/>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Which mountain range runs along the western border of the United States?</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2306882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smtClean="0">
                <a:latin typeface="Times New Roman" pitchFamily="18" charset="0"/>
                <a:cs typeface="Times New Roman" pitchFamily="18" charset="0"/>
              </a:rPr>
              <a:t>Cities</a:t>
            </a:r>
            <a:r>
              <a:rPr lang="ru-RU" sz="4800" b="1" dirty="0" smtClean="0">
                <a:latin typeface="Times New Roman" pitchFamily="18" charset="0"/>
                <a:cs typeface="Times New Roman" pitchFamily="18" charset="0"/>
              </a:rPr>
              <a:t> 10</a:t>
            </a:r>
            <a:endParaRPr lang="ru-RU" sz="4800" b="1" dirty="0">
              <a:latin typeface="Times New Roman" pitchFamily="18" charset="0"/>
              <a:cs typeface="Times New Roman" pitchFamily="18" charset="0"/>
            </a:endParaRPr>
          </a:p>
        </p:txBody>
      </p:sp>
      <p:sp>
        <p:nvSpPr>
          <p:cNvPr id="4" name="TextBox 3"/>
          <p:cNvSpPr txBox="1"/>
          <p:nvPr/>
        </p:nvSpPr>
        <p:spPr>
          <a:xfrm>
            <a:off x="971600" y="1988840"/>
            <a:ext cx="7632848"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In which city is the Statue of Liberty located?</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2182515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2578298"/>
          </a:xfrm>
        </p:spPr>
        <p:txBody>
          <a:bodyPr>
            <a:normAutofit fontScale="90000"/>
          </a:bodyPr>
          <a:lstStyle/>
          <a:p>
            <a:r>
              <a:rPr lang="en-US" sz="3700" b="1" dirty="0">
                <a:latin typeface="Times New Roman" pitchFamily="18" charset="0"/>
                <a:cs typeface="Times New Roman" pitchFamily="18" charset="0"/>
              </a:rPr>
              <a:t>The Rocky Mountains</a:t>
            </a:r>
            <a:r>
              <a:rPr lang="en-US" sz="3700" dirty="0">
                <a:latin typeface="Times New Roman" pitchFamily="18" charset="0"/>
                <a:cs typeface="Times New Roman" pitchFamily="18" charset="0"/>
              </a:rPr>
              <a:t> run along the western border of the United States. They stretch from New Mexico in the south through British Columbia and Alberta, Canada, to Alaska in the United States.</a:t>
            </a:r>
            <a:endParaRPr lang="ru-RU" sz="3700"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t="10001" b="1568"/>
          <a:stretch/>
        </p:blipFill>
        <p:spPr>
          <a:xfrm>
            <a:off x="611560" y="2789281"/>
            <a:ext cx="3600401" cy="4079352"/>
          </a:xfrm>
          <a:prstGeom prst="rect">
            <a:avLst/>
          </a:prstGeom>
        </p:spPr>
      </p:pic>
    </p:spTree>
    <p:extLst>
      <p:ext uri="{BB962C8B-B14F-4D97-AF65-F5344CB8AC3E}">
        <p14:creationId xmlns:p14="http://schemas.microsoft.com/office/powerpoint/2010/main" val="1854172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Geography</a:t>
            </a:r>
            <a:r>
              <a:rPr lang="ru-RU" sz="4800" b="1" dirty="0" smtClean="0">
                <a:latin typeface="Times New Roman" pitchFamily="18" charset="0"/>
                <a:cs typeface="Times New Roman" pitchFamily="18" charset="0"/>
              </a:rPr>
              <a:t> 50</a:t>
            </a:r>
            <a:endParaRPr lang="ru-RU" sz="4800" b="1" dirty="0">
              <a:latin typeface="Times New Roman" pitchFamily="18" charset="0"/>
              <a:cs typeface="Times New Roman" pitchFamily="18" charset="0"/>
            </a:endParaRPr>
          </a:p>
        </p:txBody>
      </p:sp>
      <p:sp>
        <p:nvSpPr>
          <p:cNvPr id="3" name="TextBox 2"/>
          <p:cNvSpPr txBox="1"/>
          <p:nvPr/>
        </p:nvSpPr>
        <p:spPr>
          <a:xfrm>
            <a:off x="827584" y="1556792"/>
            <a:ext cx="7488832"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In which state of the USA is the Grand Canyon located?</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2900811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en-US" dirty="0" smtClean="0">
                <a:latin typeface="Times New Roman" pitchFamily="18" charset="0"/>
                <a:cs typeface="Times New Roman" pitchFamily="18" charset="0"/>
              </a:rPr>
              <a:t>The Grand Canyon is located in Arizona.</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028" y="2060848"/>
            <a:ext cx="7362618" cy="4139228"/>
          </a:xfrm>
          <a:prstGeom prst="rect">
            <a:avLst/>
          </a:prstGeom>
        </p:spPr>
      </p:pic>
    </p:spTree>
    <p:extLst>
      <p:ext uri="{BB962C8B-B14F-4D97-AF65-F5344CB8AC3E}">
        <p14:creationId xmlns:p14="http://schemas.microsoft.com/office/powerpoint/2010/main" val="42260479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smtClean="0">
                <a:latin typeface="Times New Roman" pitchFamily="18" charset="0"/>
                <a:cs typeface="Times New Roman" pitchFamily="18" charset="0"/>
              </a:rPr>
              <a:t>Culture</a:t>
            </a:r>
            <a:r>
              <a:rPr lang="ru-RU" sz="4800" b="1" dirty="0" smtClean="0">
                <a:latin typeface="Times New Roman" pitchFamily="18" charset="0"/>
                <a:cs typeface="Times New Roman" pitchFamily="18" charset="0"/>
              </a:rPr>
              <a:t> 10</a:t>
            </a:r>
            <a:endParaRPr lang="ru-RU" sz="4800" b="1" dirty="0">
              <a:latin typeface="Times New Roman" pitchFamily="18" charset="0"/>
              <a:cs typeface="Times New Roman" pitchFamily="18" charset="0"/>
            </a:endParaRPr>
          </a:p>
        </p:txBody>
      </p:sp>
      <p:sp>
        <p:nvSpPr>
          <p:cNvPr id="3" name="TextBox 2"/>
          <p:cNvSpPr txBox="1"/>
          <p:nvPr/>
        </p:nvSpPr>
        <p:spPr>
          <a:xfrm>
            <a:off x="1043608" y="1628800"/>
            <a:ext cx="7128792"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What is the official language in the USA?</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26982341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207" y="620688"/>
            <a:ext cx="8229600" cy="1143000"/>
          </a:xfrm>
        </p:spPr>
        <p:txBody>
          <a:bodyPr>
            <a:normAutofit fontScale="90000"/>
          </a:bodyPr>
          <a:lstStyle/>
          <a:p>
            <a:r>
              <a:rPr lang="en-US" dirty="0" smtClean="0">
                <a:latin typeface="Times New Roman" pitchFamily="18" charset="0"/>
                <a:cs typeface="Times New Roman" pitchFamily="18" charset="0"/>
              </a:rPr>
              <a:t>The official language in the USA is English.</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744" y="2603939"/>
            <a:ext cx="4736526" cy="2664296"/>
          </a:xfrm>
          <a:prstGeom prst="rect">
            <a:avLst/>
          </a:prstGeom>
        </p:spPr>
      </p:pic>
    </p:spTree>
    <p:extLst>
      <p:ext uri="{BB962C8B-B14F-4D97-AF65-F5344CB8AC3E}">
        <p14:creationId xmlns:p14="http://schemas.microsoft.com/office/powerpoint/2010/main" val="3998605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Culture</a:t>
            </a:r>
            <a:r>
              <a:rPr lang="ru-RU" sz="4800" b="1" dirty="0" smtClean="0">
                <a:latin typeface="Times New Roman" pitchFamily="18" charset="0"/>
                <a:cs typeface="Times New Roman" pitchFamily="18" charset="0"/>
              </a:rPr>
              <a:t> 20</a:t>
            </a:r>
            <a:endParaRPr lang="ru-RU" sz="4800" b="1" dirty="0">
              <a:latin typeface="Times New Roman" pitchFamily="18" charset="0"/>
              <a:cs typeface="Times New Roman" pitchFamily="18" charset="0"/>
            </a:endParaRPr>
          </a:p>
        </p:txBody>
      </p:sp>
      <p:sp>
        <p:nvSpPr>
          <p:cNvPr id="3" name="TextBox 2"/>
          <p:cNvSpPr txBox="1"/>
          <p:nvPr/>
        </p:nvSpPr>
        <p:spPr>
          <a:xfrm>
            <a:off x="1187624" y="1412776"/>
            <a:ext cx="6912768" cy="2169825"/>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Which bird is considered the national bird of the United States?</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1895597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9912" cy="1786210"/>
          </a:xfrm>
        </p:spPr>
        <p:txBody>
          <a:bodyPr>
            <a:normAutofit fontScale="90000"/>
          </a:bodyPr>
          <a:lstStyle/>
          <a:p>
            <a:r>
              <a:rPr lang="en-US" sz="3500" dirty="0">
                <a:latin typeface="Times New Roman" pitchFamily="18" charset="0"/>
                <a:cs typeface="Times New Roman" pitchFamily="18" charset="0"/>
              </a:rPr>
              <a:t>The bald eagle has been </a:t>
            </a:r>
            <a:r>
              <a:rPr lang="en-US" sz="3500" b="1" dirty="0">
                <a:latin typeface="Times New Roman" pitchFamily="18" charset="0"/>
                <a:cs typeface="Times New Roman" pitchFamily="18" charset="0"/>
              </a:rPr>
              <a:t>the</a:t>
            </a: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national</a:t>
            </a: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bird</a:t>
            </a: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of</a:t>
            </a: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the</a:t>
            </a: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United</a:t>
            </a: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States</a:t>
            </a:r>
            <a:r>
              <a:rPr lang="en-US" sz="3500" dirty="0">
                <a:latin typeface="Times New Roman" pitchFamily="18" charset="0"/>
                <a:cs typeface="Times New Roman" pitchFamily="18" charset="0"/>
              </a:rPr>
              <a:t> since 1782, a symbol of pride and strength that earned it a place on the seal </a:t>
            </a:r>
            <a:r>
              <a:rPr lang="en-US" sz="3500" b="1" dirty="0">
                <a:latin typeface="Times New Roman" pitchFamily="18" charset="0"/>
                <a:cs typeface="Times New Roman" pitchFamily="18" charset="0"/>
              </a:rPr>
              <a:t>of</a:t>
            </a: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the</a:t>
            </a: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United</a:t>
            </a:r>
            <a:r>
              <a:rPr lang="en-US" sz="3500" dirty="0">
                <a:latin typeface="Times New Roman" pitchFamily="18" charset="0"/>
                <a:cs typeface="Times New Roman" pitchFamily="18" charset="0"/>
              </a:rPr>
              <a:t> </a:t>
            </a:r>
            <a:r>
              <a:rPr lang="en-US" sz="3500" b="1" dirty="0">
                <a:latin typeface="Times New Roman" pitchFamily="18" charset="0"/>
                <a:cs typeface="Times New Roman" pitchFamily="18" charset="0"/>
              </a:rPr>
              <a:t>States</a:t>
            </a:r>
            <a:r>
              <a:rPr lang="en-US" sz="3500" dirty="0">
                <a:latin typeface="Times New Roman" pitchFamily="18" charset="0"/>
                <a:cs typeface="Times New Roman" pitchFamily="18" charset="0"/>
              </a:rPr>
              <a:t>.</a:t>
            </a:r>
            <a:endParaRPr lang="ru-RU" sz="3500"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2396607"/>
            <a:ext cx="5041404" cy="3781053"/>
          </a:xfrm>
          <a:prstGeom prst="rect">
            <a:avLst/>
          </a:prstGeom>
        </p:spPr>
      </p:pic>
    </p:spTree>
    <p:extLst>
      <p:ext uri="{BB962C8B-B14F-4D97-AF65-F5344CB8AC3E}">
        <p14:creationId xmlns:p14="http://schemas.microsoft.com/office/powerpoint/2010/main" val="1325072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Culture</a:t>
            </a:r>
            <a:r>
              <a:rPr lang="ru-RU" sz="4800" b="1" dirty="0" smtClean="0">
                <a:latin typeface="Times New Roman" pitchFamily="18" charset="0"/>
                <a:cs typeface="Times New Roman" pitchFamily="18" charset="0"/>
              </a:rPr>
              <a:t> 30</a:t>
            </a:r>
            <a:endParaRPr lang="ru-RU" sz="4800" b="1" dirty="0">
              <a:latin typeface="Times New Roman" pitchFamily="18" charset="0"/>
              <a:cs typeface="Times New Roman" pitchFamily="18" charset="0"/>
            </a:endParaRPr>
          </a:p>
        </p:txBody>
      </p:sp>
      <p:sp>
        <p:nvSpPr>
          <p:cNvPr id="3" name="TextBox 2"/>
          <p:cNvSpPr txBox="1"/>
          <p:nvPr/>
        </p:nvSpPr>
        <p:spPr>
          <a:xfrm>
            <a:off x="827584" y="1700808"/>
            <a:ext cx="7560840"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Which country gave the Statue of Liberty to the United States?</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7667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858218"/>
          </a:xfrm>
        </p:spPr>
        <p:txBody>
          <a:bodyPr>
            <a:normAutofit/>
          </a:bodyPr>
          <a:lstStyle/>
          <a:p>
            <a:r>
              <a:rPr lang="en-US" sz="3700" b="1" dirty="0">
                <a:latin typeface="Times New Roman" pitchFamily="18" charset="0"/>
                <a:cs typeface="Times New Roman" pitchFamily="18" charset="0"/>
              </a:rPr>
              <a:t>The</a:t>
            </a:r>
            <a:r>
              <a:rPr lang="en-US" sz="3700" dirty="0">
                <a:latin typeface="Times New Roman" pitchFamily="18" charset="0"/>
                <a:cs typeface="Times New Roman" pitchFamily="18" charset="0"/>
              </a:rPr>
              <a:t> </a:t>
            </a:r>
            <a:r>
              <a:rPr lang="en-US" sz="3700" b="1" dirty="0">
                <a:latin typeface="Times New Roman" pitchFamily="18" charset="0"/>
                <a:cs typeface="Times New Roman" pitchFamily="18" charset="0"/>
              </a:rPr>
              <a:t>Statue</a:t>
            </a:r>
            <a:r>
              <a:rPr lang="en-US" sz="3700" dirty="0">
                <a:latin typeface="Times New Roman" pitchFamily="18" charset="0"/>
                <a:cs typeface="Times New Roman" pitchFamily="18" charset="0"/>
              </a:rPr>
              <a:t> </a:t>
            </a:r>
            <a:r>
              <a:rPr lang="en-US" sz="3700" b="1" dirty="0">
                <a:latin typeface="Times New Roman" pitchFamily="18" charset="0"/>
                <a:cs typeface="Times New Roman" pitchFamily="18" charset="0"/>
              </a:rPr>
              <a:t>of</a:t>
            </a:r>
            <a:r>
              <a:rPr lang="en-US" sz="3700" dirty="0">
                <a:latin typeface="Times New Roman" pitchFamily="18" charset="0"/>
                <a:cs typeface="Times New Roman" pitchFamily="18" charset="0"/>
              </a:rPr>
              <a:t> </a:t>
            </a:r>
            <a:r>
              <a:rPr lang="en-US" sz="3700" b="1" dirty="0">
                <a:latin typeface="Times New Roman" pitchFamily="18" charset="0"/>
                <a:cs typeface="Times New Roman" pitchFamily="18" charset="0"/>
              </a:rPr>
              <a:t>Liberty</a:t>
            </a:r>
            <a:r>
              <a:rPr lang="en-US" sz="3700" dirty="0">
                <a:latin typeface="Times New Roman" pitchFamily="18" charset="0"/>
                <a:cs typeface="Times New Roman" pitchFamily="18" charset="0"/>
              </a:rPr>
              <a:t> was </a:t>
            </a:r>
            <a:r>
              <a:rPr lang="en-US" sz="3700" b="1" dirty="0">
                <a:latin typeface="Times New Roman" pitchFamily="18" charset="0"/>
                <a:cs typeface="Times New Roman" pitchFamily="18" charset="0"/>
              </a:rPr>
              <a:t>given</a:t>
            </a:r>
            <a:r>
              <a:rPr lang="en-US" sz="3700" dirty="0">
                <a:latin typeface="Times New Roman" pitchFamily="18" charset="0"/>
                <a:cs typeface="Times New Roman" pitchFamily="18" charset="0"/>
              </a:rPr>
              <a:t> </a:t>
            </a:r>
            <a:r>
              <a:rPr lang="en-US" sz="3700" b="1" dirty="0">
                <a:latin typeface="Times New Roman" pitchFamily="18" charset="0"/>
                <a:cs typeface="Times New Roman" pitchFamily="18" charset="0"/>
              </a:rPr>
              <a:t>to</a:t>
            </a:r>
            <a:r>
              <a:rPr lang="en-US" sz="3700" dirty="0">
                <a:latin typeface="Times New Roman" pitchFamily="18" charset="0"/>
                <a:cs typeface="Times New Roman" pitchFamily="18" charset="0"/>
              </a:rPr>
              <a:t> </a:t>
            </a:r>
            <a:r>
              <a:rPr lang="en-US" sz="3700" b="1" dirty="0">
                <a:latin typeface="Times New Roman" pitchFamily="18" charset="0"/>
                <a:cs typeface="Times New Roman" pitchFamily="18" charset="0"/>
              </a:rPr>
              <a:t>the</a:t>
            </a:r>
            <a:r>
              <a:rPr lang="en-US" sz="3700" dirty="0">
                <a:latin typeface="Times New Roman" pitchFamily="18" charset="0"/>
                <a:cs typeface="Times New Roman" pitchFamily="18" charset="0"/>
              </a:rPr>
              <a:t> </a:t>
            </a:r>
            <a:r>
              <a:rPr lang="en-US" sz="3700" b="1" dirty="0">
                <a:latin typeface="Times New Roman" pitchFamily="18" charset="0"/>
                <a:cs typeface="Times New Roman" pitchFamily="18" charset="0"/>
              </a:rPr>
              <a:t>United</a:t>
            </a:r>
            <a:r>
              <a:rPr lang="en-US" sz="3700" dirty="0">
                <a:latin typeface="Times New Roman" pitchFamily="18" charset="0"/>
                <a:cs typeface="Times New Roman" pitchFamily="18" charset="0"/>
              </a:rPr>
              <a:t> </a:t>
            </a:r>
            <a:r>
              <a:rPr lang="en-US" sz="3700" b="1" dirty="0">
                <a:latin typeface="Times New Roman" pitchFamily="18" charset="0"/>
                <a:cs typeface="Times New Roman" pitchFamily="18" charset="0"/>
              </a:rPr>
              <a:t>States</a:t>
            </a:r>
            <a:r>
              <a:rPr lang="en-US" sz="3700" dirty="0">
                <a:latin typeface="Times New Roman" pitchFamily="18" charset="0"/>
                <a:cs typeface="Times New Roman" pitchFamily="18" charset="0"/>
              </a:rPr>
              <a:t> by France, as a symbol of the two </a:t>
            </a:r>
            <a:r>
              <a:rPr lang="en-US" sz="3700" b="1" dirty="0">
                <a:latin typeface="Times New Roman" pitchFamily="18" charset="0"/>
                <a:cs typeface="Times New Roman" pitchFamily="18" charset="0"/>
              </a:rPr>
              <a:t>countries</a:t>
            </a:r>
            <a:r>
              <a:rPr lang="en-US" sz="3700" dirty="0">
                <a:latin typeface="Times New Roman" pitchFamily="18" charset="0"/>
                <a:cs typeface="Times New Roman" pitchFamily="18" charset="0"/>
              </a:rPr>
              <a:t>' friendship.</a:t>
            </a:r>
            <a:endParaRPr lang="ru-RU" sz="3700"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2272010"/>
            <a:ext cx="2864955" cy="4355822"/>
          </a:xfrm>
          <a:prstGeom prst="rect">
            <a:avLst/>
          </a:prstGeom>
        </p:spPr>
      </p:pic>
    </p:spTree>
    <p:extLst>
      <p:ext uri="{BB962C8B-B14F-4D97-AF65-F5344CB8AC3E}">
        <p14:creationId xmlns:p14="http://schemas.microsoft.com/office/powerpoint/2010/main" val="1776072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Culture</a:t>
            </a:r>
            <a:r>
              <a:rPr lang="ru-RU" sz="4800" b="1" dirty="0" smtClean="0">
                <a:latin typeface="Times New Roman" pitchFamily="18" charset="0"/>
                <a:cs typeface="Times New Roman" pitchFamily="18" charset="0"/>
              </a:rPr>
              <a:t> 40</a:t>
            </a:r>
            <a:endParaRPr lang="ru-RU" sz="4800" b="1" dirty="0">
              <a:latin typeface="Times New Roman" pitchFamily="18" charset="0"/>
              <a:cs typeface="Times New Roman" pitchFamily="18" charset="0"/>
            </a:endParaRPr>
          </a:p>
        </p:txBody>
      </p:sp>
      <p:sp>
        <p:nvSpPr>
          <p:cNvPr id="3" name="TextBox 2"/>
          <p:cNvSpPr txBox="1"/>
          <p:nvPr/>
        </p:nvSpPr>
        <p:spPr>
          <a:xfrm>
            <a:off x="1475656" y="2276872"/>
            <a:ext cx="6480720" cy="861774"/>
          </a:xfrm>
          <a:prstGeom prst="rect">
            <a:avLst/>
          </a:prstGeom>
          <a:noFill/>
        </p:spPr>
        <p:txBody>
          <a:bodyPr wrap="square" rtlCol="0">
            <a:spAutoFit/>
          </a:bodyPr>
          <a:lstStyle/>
          <a:p>
            <a:pPr algn="ctr"/>
            <a:r>
              <a:rPr lang="en-US" sz="5000" b="1" dirty="0" smtClean="0">
                <a:solidFill>
                  <a:srgbClr val="FF0000"/>
                </a:solidFill>
                <a:latin typeface="Times New Roman" pitchFamily="18" charset="0"/>
                <a:cs typeface="Times New Roman" pitchFamily="18" charset="0"/>
              </a:rPr>
              <a:t>LUCKY  NUMBER!</a:t>
            </a:r>
            <a:endParaRPr lang="ru-RU" sz="5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9077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764704"/>
            <a:ext cx="8064896" cy="1143000"/>
          </a:xfrm>
        </p:spPr>
        <p:txBody>
          <a:bodyPr>
            <a:noAutofit/>
          </a:bodyPr>
          <a:lstStyle/>
          <a:p>
            <a:r>
              <a:rPr lang="en-US" sz="4000" dirty="0" smtClean="0">
                <a:latin typeface="Times New Roman" pitchFamily="18" charset="0"/>
                <a:cs typeface="Times New Roman" pitchFamily="18" charset="0"/>
              </a:rPr>
              <a:t>The Statue of Liberty is located in New York City.</a:t>
            </a:r>
            <a:endParaRPr lang="ru-RU" sz="4000"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238" y="2132856"/>
            <a:ext cx="5989984" cy="3982403"/>
          </a:xfrm>
          <a:prstGeom prst="rect">
            <a:avLst/>
          </a:prstGeom>
        </p:spPr>
      </p:pic>
    </p:spTree>
    <p:extLst>
      <p:ext uri="{BB962C8B-B14F-4D97-AF65-F5344CB8AC3E}">
        <p14:creationId xmlns:p14="http://schemas.microsoft.com/office/powerpoint/2010/main" val="40522637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204864"/>
            <a:ext cx="8229600" cy="1143000"/>
          </a:xfrm>
        </p:spPr>
        <p:txBody>
          <a:bodyPr>
            <a:noAutofit/>
          </a:bodyPr>
          <a:lstStyle/>
          <a:p>
            <a:r>
              <a:rPr lang="en-US" sz="7100" b="1" dirty="0" smtClean="0">
                <a:solidFill>
                  <a:srgbClr val="FF0000"/>
                </a:solidFill>
                <a:latin typeface="Times New Roman" pitchFamily="18" charset="0"/>
                <a:cs typeface="Times New Roman" pitchFamily="18" charset="0"/>
              </a:rPr>
              <a:t>+ 20 points</a:t>
            </a:r>
            <a:endParaRPr lang="ru-RU" sz="7100" b="1" dirty="0">
              <a:solidFill>
                <a:srgbClr val="FF0000"/>
              </a:solidFill>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spTree>
    <p:extLst>
      <p:ext uri="{BB962C8B-B14F-4D97-AF65-F5344CB8AC3E}">
        <p14:creationId xmlns:p14="http://schemas.microsoft.com/office/powerpoint/2010/main" val="15991237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Culture</a:t>
            </a:r>
            <a:r>
              <a:rPr lang="ru-RU" sz="4800" b="1" dirty="0" smtClean="0">
                <a:latin typeface="Times New Roman" pitchFamily="18" charset="0"/>
                <a:cs typeface="Times New Roman" pitchFamily="18" charset="0"/>
              </a:rPr>
              <a:t> 50</a:t>
            </a:r>
            <a:endParaRPr lang="ru-RU" sz="4800" b="1" dirty="0">
              <a:latin typeface="Times New Roman" pitchFamily="18" charset="0"/>
              <a:cs typeface="Times New Roman" pitchFamily="18" charset="0"/>
            </a:endParaRPr>
          </a:p>
        </p:txBody>
      </p:sp>
      <p:sp>
        <p:nvSpPr>
          <p:cNvPr id="3" name="TextBox 2"/>
          <p:cNvSpPr txBox="1"/>
          <p:nvPr/>
        </p:nvSpPr>
        <p:spPr>
          <a:xfrm>
            <a:off x="1379520" y="1412776"/>
            <a:ext cx="6768752" cy="1323439"/>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Who </a:t>
            </a:r>
            <a:r>
              <a:rPr lang="en-US" sz="4000" dirty="0">
                <a:latin typeface="Times New Roman" pitchFamily="18" charset="0"/>
                <a:cs typeface="Times New Roman" pitchFamily="18" charset="0"/>
              </a:rPr>
              <a:t>is depicted on the famous Mount </a:t>
            </a:r>
            <a:r>
              <a:rPr lang="en-US" sz="4000" dirty="0" smtClean="0">
                <a:latin typeface="Times New Roman" pitchFamily="18" charset="0"/>
                <a:cs typeface="Times New Roman" pitchFamily="18" charset="0"/>
              </a:rPr>
              <a:t>Rushmore?</a:t>
            </a:r>
            <a:endParaRPr lang="ru-RU" sz="40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852936"/>
            <a:ext cx="5852142" cy="3291830"/>
          </a:xfrm>
          <a:prstGeom prst="rect">
            <a:avLst/>
          </a:prstGeom>
        </p:spPr>
      </p:pic>
    </p:spTree>
    <p:extLst>
      <p:ext uri="{BB962C8B-B14F-4D97-AF65-F5344CB8AC3E}">
        <p14:creationId xmlns:p14="http://schemas.microsoft.com/office/powerpoint/2010/main" val="3615844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928992" cy="2146250"/>
          </a:xfrm>
        </p:spPr>
        <p:txBody>
          <a:bodyPr>
            <a:noAutofit/>
          </a:bodyPr>
          <a:lstStyle/>
          <a:p>
            <a:r>
              <a:rPr lang="en-US" sz="3100" b="1" dirty="0">
                <a:latin typeface="Times New Roman" pitchFamily="18" charset="0"/>
                <a:cs typeface="Times New Roman" pitchFamily="18" charset="0"/>
              </a:rPr>
              <a:t>Mount</a:t>
            </a:r>
            <a:r>
              <a:rPr lang="en-US" sz="3100" dirty="0">
                <a:latin typeface="Times New Roman" pitchFamily="18" charset="0"/>
                <a:cs typeface="Times New Roman" pitchFamily="18" charset="0"/>
              </a:rPr>
              <a:t> </a:t>
            </a:r>
            <a:r>
              <a:rPr lang="en-US" sz="3100" b="1" dirty="0">
                <a:latin typeface="Times New Roman" pitchFamily="18" charset="0"/>
                <a:cs typeface="Times New Roman" pitchFamily="18" charset="0"/>
              </a:rPr>
              <a:t>Rushmore</a:t>
            </a:r>
            <a:r>
              <a:rPr lang="en-US" sz="3100" dirty="0">
                <a:latin typeface="Times New Roman" pitchFamily="18" charset="0"/>
                <a:cs typeface="Times New Roman" pitchFamily="18" charset="0"/>
              </a:rPr>
              <a:t> National Memorial features the faces of four presidents — George Washington, Thomas Jefferson, Theodore Roosevelt, and Abraham Lincoln — carved into </a:t>
            </a:r>
            <a:r>
              <a:rPr lang="en-US" sz="3100" b="1" dirty="0">
                <a:latin typeface="Times New Roman" pitchFamily="18" charset="0"/>
                <a:cs typeface="Times New Roman" pitchFamily="18" charset="0"/>
              </a:rPr>
              <a:t>Mount</a:t>
            </a:r>
            <a:r>
              <a:rPr lang="en-US" sz="3100" dirty="0">
                <a:latin typeface="Times New Roman" pitchFamily="18" charset="0"/>
                <a:cs typeface="Times New Roman" pitchFamily="18" charset="0"/>
              </a:rPr>
              <a:t> </a:t>
            </a:r>
            <a:r>
              <a:rPr lang="en-US" sz="3100" b="1" dirty="0">
                <a:latin typeface="Times New Roman" pitchFamily="18" charset="0"/>
                <a:cs typeface="Times New Roman" pitchFamily="18" charset="0"/>
              </a:rPr>
              <a:t>Rushmore</a:t>
            </a:r>
            <a:r>
              <a:rPr lang="en-US" sz="3100" dirty="0">
                <a:latin typeface="Times New Roman" pitchFamily="18" charset="0"/>
                <a:cs typeface="Times New Roman" pitchFamily="18" charset="0"/>
              </a:rPr>
              <a:t> in the Black Hills region of South Dakota.</a:t>
            </a:r>
            <a:endParaRPr lang="ru-RU" sz="3100"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2684904"/>
            <a:ext cx="6336704" cy="3807172"/>
          </a:xfrm>
          <a:prstGeom prst="rect">
            <a:avLst/>
          </a:prstGeom>
        </p:spPr>
      </p:pic>
    </p:spTree>
    <p:extLst>
      <p:ext uri="{BB962C8B-B14F-4D97-AF65-F5344CB8AC3E}">
        <p14:creationId xmlns:p14="http://schemas.microsoft.com/office/powerpoint/2010/main" val="245551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smtClean="0">
                <a:latin typeface="Times New Roman" pitchFamily="18" charset="0"/>
                <a:cs typeface="Times New Roman" pitchFamily="18" charset="0"/>
              </a:rPr>
              <a:t>States</a:t>
            </a:r>
            <a:r>
              <a:rPr lang="ru-RU" sz="4800" b="1" dirty="0" smtClean="0">
                <a:latin typeface="Times New Roman" pitchFamily="18" charset="0"/>
                <a:cs typeface="Times New Roman" pitchFamily="18" charset="0"/>
              </a:rPr>
              <a:t> 10</a:t>
            </a:r>
            <a:endParaRPr lang="ru-RU" sz="4800" b="1" dirty="0">
              <a:latin typeface="Times New Roman" pitchFamily="18" charset="0"/>
              <a:cs typeface="Times New Roman" pitchFamily="18" charset="0"/>
            </a:endParaRPr>
          </a:p>
        </p:txBody>
      </p:sp>
      <p:sp>
        <p:nvSpPr>
          <p:cNvPr id="3" name="TextBox 2"/>
          <p:cNvSpPr txBox="1"/>
          <p:nvPr/>
        </p:nvSpPr>
        <p:spPr>
          <a:xfrm>
            <a:off x="1331640" y="1556792"/>
            <a:ext cx="6480720" cy="2169825"/>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How many states are part of the United States of America?</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23884847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en-US" dirty="0">
                <a:latin typeface="Times New Roman" pitchFamily="18" charset="0"/>
                <a:cs typeface="Times New Roman" pitchFamily="18" charset="0"/>
              </a:rPr>
              <a:t>The United States of America consists of </a:t>
            </a:r>
            <a:r>
              <a:rPr lang="en-US" b="1" dirty="0">
                <a:latin typeface="Times New Roman" pitchFamily="18" charset="0"/>
                <a:cs typeface="Times New Roman" pitchFamily="18" charset="0"/>
              </a:rPr>
              <a:t>50 </a:t>
            </a:r>
            <a:r>
              <a:rPr lang="en-US" b="1" dirty="0" smtClean="0">
                <a:latin typeface="Times New Roman" pitchFamily="18" charset="0"/>
                <a:cs typeface="Times New Roman" pitchFamily="18" charset="0"/>
              </a:rPr>
              <a:t>states.</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t="17451"/>
          <a:stretch/>
        </p:blipFill>
        <p:spPr>
          <a:xfrm>
            <a:off x="265137" y="1988840"/>
            <a:ext cx="7125717" cy="4411657"/>
          </a:xfrm>
          <a:prstGeom prst="rect">
            <a:avLst/>
          </a:prstGeom>
        </p:spPr>
      </p:pic>
    </p:spTree>
    <p:extLst>
      <p:ext uri="{BB962C8B-B14F-4D97-AF65-F5344CB8AC3E}">
        <p14:creationId xmlns:p14="http://schemas.microsoft.com/office/powerpoint/2010/main" val="10967210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States</a:t>
            </a:r>
            <a:r>
              <a:rPr lang="ru-RU" sz="4800" b="1" dirty="0" smtClean="0">
                <a:latin typeface="Times New Roman" pitchFamily="18" charset="0"/>
                <a:cs typeface="Times New Roman" pitchFamily="18" charset="0"/>
              </a:rPr>
              <a:t> 20</a:t>
            </a:r>
            <a:endParaRPr lang="ru-RU" sz="4800" b="1" dirty="0">
              <a:latin typeface="Times New Roman" pitchFamily="18" charset="0"/>
              <a:cs typeface="Times New Roman" pitchFamily="18" charset="0"/>
            </a:endParaRPr>
          </a:p>
        </p:txBody>
      </p:sp>
      <p:sp>
        <p:nvSpPr>
          <p:cNvPr id="3" name="TextBox 2"/>
          <p:cNvSpPr txBox="1"/>
          <p:nvPr/>
        </p:nvSpPr>
        <p:spPr>
          <a:xfrm>
            <a:off x="1043608" y="1628800"/>
            <a:ext cx="6984776"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Which state is located on the islands?</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32551708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2919"/>
            <a:ext cx="8507288" cy="1584176"/>
          </a:xfrm>
        </p:spPr>
        <p:txBody>
          <a:bodyPr>
            <a:normAutofit fontScale="90000"/>
          </a:bodyPr>
          <a:lstStyle/>
          <a:p>
            <a:r>
              <a:rPr lang="en-US" dirty="0" smtClean="0">
                <a:latin typeface="Times New Roman" pitchFamily="18" charset="0"/>
                <a:cs typeface="Times New Roman" pitchFamily="18" charset="0"/>
              </a:rPr>
              <a:t>Hawaii is the only state in the United States that is located entirely on islands.</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699" y="1556792"/>
            <a:ext cx="6870361" cy="3600400"/>
          </a:xfrm>
          <a:prstGeom prst="rect">
            <a:avLst/>
          </a:prstGeom>
        </p:spPr>
      </p:pic>
      <p:pic>
        <p:nvPicPr>
          <p:cNvPr id="5" name="Рисунок 4"/>
          <p:cNvPicPr>
            <a:picLocks noChangeAspect="1"/>
          </p:cNvPicPr>
          <p:nvPr/>
        </p:nvPicPr>
        <p:blipFill rotWithShape="1">
          <a:blip r:embed="rId5">
            <a:extLst>
              <a:ext uri="{28A0092B-C50C-407E-A947-70E740481C1C}">
                <a14:useLocalDpi xmlns:a14="http://schemas.microsoft.com/office/drawing/2010/main" val="0"/>
              </a:ext>
            </a:extLst>
          </a:blip>
          <a:srcRect b="8622"/>
          <a:stretch/>
        </p:blipFill>
        <p:spPr>
          <a:xfrm>
            <a:off x="323528" y="4077286"/>
            <a:ext cx="3383249" cy="2447844"/>
          </a:xfrm>
          <a:prstGeom prst="rect">
            <a:avLst/>
          </a:prstGeom>
        </p:spPr>
      </p:pic>
    </p:spTree>
    <p:extLst>
      <p:ext uri="{BB962C8B-B14F-4D97-AF65-F5344CB8AC3E}">
        <p14:creationId xmlns:p14="http://schemas.microsoft.com/office/powerpoint/2010/main" val="260187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States</a:t>
            </a:r>
            <a:r>
              <a:rPr lang="ru-RU" sz="4800" b="1" dirty="0" smtClean="0">
                <a:latin typeface="Times New Roman" pitchFamily="18" charset="0"/>
                <a:cs typeface="Times New Roman" pitchFamily="18" charset="0"/>
              </a:rPr>
              <a:t> 30</a:t>
            </a:r>
            <a:endParaRPr lang="ru-RU" sz="4800" b="1" dirty="0">
              <a:latin typeface="Times New Roman" pitchFamily="18" charset="0"/>
              <a:cs typeface="Times New Roman" pitchFamily="18" charset="0"/>
            </a:endParaRPr>
          </a:p>
        </p:txBody>
      </p:sp>
      <p:sp>
        <p:nvSpPr>
          <p:cNvPr id="3" name="TextBox 2"/>
          <p:cNvSpPr txBox="1"/>
          <p:nvPr/>
        </p:nvSpPr>
        <p:spPr>
          <a:xfrm>
            <a:off x="971600" y="1844824"/>
            <a:ext cx="7128792"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Which U.S. state is known as the "Lone Star State"?</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3582746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The "Lone Star State" is the official nickname of the state of Texas.</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1844824"/>
            <a:ext cx="6586457" cy="4473302"/>
          </a:xfrm>
          <a:prstGeom prst="rect">
            <a:avLst/>
          </a:prstGeom>
        </p:spPr>
      </p:pic>
    </p:spTree>
    <p:extLst>
      <p:ext uri="{BB962C8B-B14F-4D97-AF65-F5344CB8AC3E}">
        <p14:creationId xmlns:p14="http://schemas.microsoft.com/office/powerpoint/2010/main" val="1079581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States</a:t>
            </a:r>
            <a:r>
              <a:rPr lang="ru-RU" sz="4800" b="1" dirty="0" smtClean="0">
                <a:latin typeface="Times New Roman" pitchFamily="18" charset="0"/>
                <a:cs typeface="Times New Roman" pitchFamily="18" charset="0"/>
              </a:rPr>
              <a:t> 40</a:t>
            </a:r>
            <a:endParaRPr lang="ru-RU" sz="4800" b="1" dirty="0">
              <a:latin typeface="Times New Roman" pitchFamily="18" charset="0"/>
              <a:cs typeface="Times New Roman" pitchFamily="18" charset="0"/>
            </a:endParaRPr>
          </a:p>
        </p:txBody>
      </p:sp>
      <p:sp>
        <p:nvSpPr>
          <p:cNvPr id="3" name="TextBox 2"/>
          <p:cNvSpPr txBox="1"/>
          <p:nvPr/>
        </p:nvSpPr>
        <p:spPr>
          <a:xfrm>
            <a:off x="971600" y="1772816"/>
            <a:ext cx="7272808"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Which US state is known as the "Sunshine State"?</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128760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Cities</a:t>
            </a:r>
            <a:r>
              <a:rPr lang="ru-RU" sz="4800" b="1" dirty="0" smtClean="0">
                <a:latin typeface="Times New Roman" pitchFamily="18" charset="0"/>
                <a:cs typeface="Times New Roman" pitchFamily="18" charset="0"/>
              </a:rPr>
              <a:t> 20</a:t>
            </a:r>
            <a:endParaRPr lang="ru-RU" sz="4800" b="1" dirty="0">
              <a:latin typeface="Times New Roman" pitchFamily="18" charset="0"/>
              <a:cs typeface="Times New Roman" pitchFamily="18" charset="0"/>
            </a:endParaRPr>
          </a:p>
        </p:txBody>
      </p:sp>
      <p:sp>
        <p:nvSpPr>
          <p:cNvPr id="4" name="TextBox 3"/>
          <p:cNvSpPr txBox="1"/>
          <p:nvPr/>
        </p:nvSpPr>
        <p:spPr>
          <a:xfrm>
            <a:off x="539552" y="1628800"/>
            <a:ext cx="8208912" cy="2862322"/>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The National Mall with attractions such as the Washington Monument and the Lincoln Memorial is located in which city?</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14461682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"Sunshine State" is the nickname of the state of Florida.</a:t>
            </a:r>
            <a:endParaRPr lang="ru-RU" dirty="0">
              <a:latin typeface="Times New Roman" pitchFamily="18" charset="0"/>
              <a:cs typeface="Times New Roman" pitchFamily="18" charset="0"/>
            </a:endParaRPr>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1988840"/>
            <a:ext cx="6662592" cy="4160650"/>
          </a:xfrm>
          <a:prstGeom prst="rect">
            <a:avLst/>
          </a:prstGeom>
        </p:spPr>
      </p:pic>
    </p:spTree>
    <p:extLst>
      <p:ext uri="{BB962C8B-B14F-4D97-AF65-F5344CB8AC3E}">
        <p14:creationId xmlns:p14="http://schemas.microsoft.com/office/powerpoint/2010/main" val="284090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States</a:t>
            </a:r>
            <a:r>
              <a:rPr lang="ru-RU" sz="4800" b="1" dirty="0" smtClean="0">
                <a:latin typeface="Times New Roman" pitchFamily="18" charset="0"/>
                <a:cs typeface="Times New Roman" pitchFamily="18" charset="0"/>
              </a:rPr>
              <a:t> 50</a:t>
            </a:r>
            <a:endParaRPr lang="ru-RU" sz="4800" b="1" dirty="0">
              <a:latin typeface="Times New Roman" pitchFamily="18" charset="0"/>
              <a:cs typeface="Times New Roman" pitchFamily="18" charset="0"/>
            </a:endParaRPr>
          </a:p>
        </p:txBody>
      </p:sp>
      <p:sp>
        <p:nvSpPr>
          <p:cNvPr id="3" name="TextBox 2"/>
          <p:cNvSpPr txBox="1"/>
          <p:nvPr/>
        </p:nvSpPr>
        <p:spPr>
          <a:xfrm>
            <a:off x="683568" y="1700808"/>
            <a:ext cx="7416824"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Which U.S. state is known as the "Empire State"?</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24705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rmAutofit fontScale="90000"/>
          </a:bodyPr>
          <a:lstStyle/>
          <a:p>
            <a:r>
              <a:rPr lang="en-US" b="1" dirty="0"/>
              <a:t>The</a:t>
            </a:r>
            <a:r>
              <a:rPr lang="en-US" dirty="0"/>
              <a:t> </a:t>
            </a:r>
            <a:r>
              <a:rPr lang="en-US" b="1" dirty="0"/>
              <a:t>Empire</a:t>
            </a:r>
            <a:r>
              <a:rPr lang="en-US" dirty="0"/>
              <a:t> </a:t>
            </a:r>
            <a:r>
              <a:rPr lang="en-US" b="1" dirty="0"/>
              <a:t>State</a:t>
            </a:r>
            <a:r>
              <a:rPr lang="en-US" dirty="0"/>
              <a:t> </a:t>
            </a:r>
            <a:r>
              <a:rPr lang="en-US" b="1" dirty="0"/>
              <a:t>is</a:t>
            </a:r>
            <a:r>
              <a:rPr lang="en-US" dirty="0"/>
              <a:t> a nickname for the </a:t>
            </a:r>
            <a:r>
              <a:rPr lang="en-US" b="1" dirty="0"/>
              <a:t>U</a:t>
            </a:r>
            <a:r>
              <a:rPr lang="en-US" dirty="0"/>
              <a:t>.</a:t>
            </a:r>
            <a:r>
              <a:rPr lang="en-US" b="1" dirty="0"/>
              <a:t>S</a:t>
            </a:r>
            <a:r>
              <a:rPr lang="en-US" dirty="0"/>
              <a:t>. </a:t>
            </a:r>
            <a:r>
              <a:rPr lang="en-US" b="1" dirty="0"/>
              <a:t>state</a:t>
            </a:r>
            <a:r>
              <a:rPr lang="en-US" dirty="0"/>
              <a:t> of New </a:t>
            </a:r>
            <a:r>
              <a:rPr lang="en-US" dirty="0" smtClean="0"/>
              <a:t>York.</a:t>
            </a:r>
            <a:endParaRPr lang="ru-RU" dirty="0"/>
          </a:p>
        </p:txBody>
      </p:sp>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22" y="1988840"/>
            <a:ext cx="6899556" cy="4312223"/>
          </a:xfrm>
          <a:prstGeom prst="rect">
            <a:avLst/>
          </a:prstGeom>
        </p:spPr>
      </p:pic>
    </p:spTree>
    <p:extLst>
      <p:ext uri="{BB962C8B-B14F-4D97-AF65-F5344CB8AC3E}">
        <p14:creationId xmlns:p14="http://schemas.microsoft.com/office/powerpoint/2010/main" val="14365959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8229600" cy="1143000"/>
          </a:xfrm>
        </p:spPr>
        <p:txBody>
          <a:bodyPr/>
          <a:lstStyle/>
          <a:p>
            <a:r>
              <a:rPr lang="en-US" sz="5900" dirty="0">
                <a:latin typeface="Times New Roman" pitchFamily="18" charset="0"/>
                <a:cs typeface="Times New Roman" pitchFamily="18" charset="0"/>
              </a:rPr>
              <a:t>T</a:t>
            </a:r>
            <a:r>
              <a:rPr lang="en-US" sz="5900" dirty="0" smtClean="0">
                <a:latin typeface="Times New Roman" pitchFamily="18" charset="0"/>
                <a:cs typeface="Times New Roman" pitchFamily="18" charset="0"/>
              </a:rPr>
              <a:t>hanks for playing</a:t>
            </a:r>
            <a:endParaRPr lang="ru-RU" sz="59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0" b="100000" l="870" r="90000"/>
                    </a14:imgEffect>
                  </a14:imgLayer>
                </a14:imgProps>
              </a:ext>
              <a:ext uri="{28A0092B-C50C-407E-A947-70E740481C1C}">
                <a14:useLocalDpi xmlns:a14="http://schemas.microsoft.com/office/drawing/2010/main" val="0"/>
              </a:ext>
            </a:extLst>
          </a:blip>
          <a:stretch>
            <a:fillRect/>
          </a:stretch>
        </p:blipFill>
        <p:spPr>
          <a:xfrm>
            <a:off x="2051720" y="2615698"/>
            <a:ext cx="4851189" cy="4049688"/>
          </a:xfrm>
          <a:prstGeom prst="rect">
            <a:avLst/>
          </a:prstGeom>
        </p:spPr>
      </p:pic>
    </p:spTree>
    <p:extLst>
      <p:ext uri="{BB962C8B-B14F-4D97-AF65-F5344CB8AC3E}">
        <p14:creationId xmlns:p14="http://schemas.microsoft.com/office/powerpoint/2010/main" val="2338435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6613" y="2123728"/>
            <a:ext cx="4598293" cy="2592288"/>
          </a:xfrm>
          <a:prstGeom prst="rect">
            <a:avLst/>
          </a:prstGeom>
        </p:spPr>
      </p:pic>
      <p:sp>
        <p:nvSpPr>
          <p:cNvPr id="2" name="Заголовок 1"/>
          <p:cNvSpPr>
            <a:spLocks noGrp="1"/>
          </p:cNvSpPr>
          <p:nvPr>
            <p:ph type="title"/>
          </p:nvPr>
        </p:nvSpPr>
        <p:spPr>
          <a:xfrm>
            <a:off x="131785" y="0"/>
            <a:ext cx="8712968" cy="2146250"/>
          </a:xfrm>
        </p:spPr>
        <p:txBody>
          <a:bodyPr>
            <a:normAutofit/>
          </a:bodyPr>
          <a:lstStyle/>
          <a:p>
            <a:r>
              <a:rPr lang="en-US" sz="4000" dirty="0">
                <a:latin typeface="Times New Roman" pitchFamily="18" charset="0"/>
                <a:cs typeface="Times New Roman" pitchFamily="18" charset="0"/>
              </a:rPr>
              <a:t>T</a:t>
            </a:r>
            <a:r>
              <a:rPr lang="en-US" sz="4000" dirty="0" smtClean="0">
                <a:latin typeface="Times New Roman" pitchFamily="18" charset="0"/>
                <a:cs typeface="Times New Roman" pitchFamily="18" charset="0"/>
              </a:rPr>
              <a:t>he Washington Monument and the Lincoln Memorial is located in Washington, DC.</a:t>
            </a:r>
            <a:endParaRPr lang="ru-RU" sz="4000" dirty="0"/>
          </a:p>
        </p:txBody>
      </p:sp>
      <p:pic>
        <p:nvPicPr>
          <p:cNvPr id="4" name="Рисунок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1125" y="5324870"/>
            <a:ext cx="1510578" cy="1319238"/>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3728" y="3347617"/>
            <a:ext cx="3955308" cy="2636872"/>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716016"/>
            <a:ext cx="2843808" cy="2132856"/>
          </a:xfrm>
          <a:prstGeom prst="rect">
            <a:avLst/>
          </a:prstGeom>
        </p:spPr>
      </p:pic>
    </p:spTree>
    <p:extLst>
      <p:ext uri="{BB962C8B-B14F-4D97-AF65-F5344CB8AC3E}">
        <p14:creationId xmlns:p14="http://schemas.microsoft.com/office/powerpoint/2010/main" val="1840666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Cities</a:t>
            </a:r>
            <a:r>
              <a:rPr lang="ru-RU" sz="4800" b="1" dirty="0" smtClean="0">
                <a:latin typeface="Times New Roman" pitchFamily="18" charset="0"/>
                <a:cs typeface="Times New Roman" pitchFamily="18" charset="0"/>
              </a:rPr>
              <a:t> 30</a:t>
            </a:r>
            <a:endParaRPr lang="ru-RU" sz="4800" b="1" dirty="0">
              <a:latin typeface="Times New Roman" pitchFamily="18" charset="0"/>
              <a:cs typeface="Times New Roman" pitchFamily="18" charset="0"/>
            </a:endParaRPr>
          </a:p>
        </p:txBody>
      </p:sp>
      <p:sp>
        <p:nvSpPr>
          <p:cNvPr id="4" name="TextBox 3"/>
          <p:cNvSpPr txBox="1"/>
          <p:nvPr/>
        </p:nvSpPr>
        <p:spPr>
          <a:xfrm>
            <a:off x="827584" y="1951076"/>
            <a:ext cx="7416824"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What an unofficial nickname for New York.</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709335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854" y="5301208"/>
            <a:ext cx="1510578" cy="1319238"/>
          </a:xfrm>
          <a:prstGeom prst="rect">
            <a:avLst/>
          </a:prstGeom>
        </p:spPr>
      </p:pic>
      <p:sp>
        <p:nvSpPr>
          <p:cNvPr id="3" name="Заголовок 2"/>
          <p:cNvSpPr>
            <a:spLocks noGrp="1"/>
          </p:cNvSpPr>
          <p:nvPr>
            <p:ph type="title"/>
          </p:nvPr>
        </p:nvSpPr>
        <p:spPr>
          <a:xfrm>
            <a:off x="467544" y="404664"/>
            <a:ext cx="8229600" cy="1143000"/>
          </a:xfrm>
        </p:spPr>
        <p:txBody>
          <a:bodyPr>
            <a:normAutofit fontScale="90000"/>
          </a:bodyPr>
          <a:lstStyle/>
          <a:p>
            <a:r>
              <a:rPr lang="en-US" dirty="0" smtClean="0">
                <a:latin typeface="Times New Roman" pitchFamily="18" charset="0"/>
                <a:cs typeface="Times New Roman" pitchFamily="18" charset="0"/>
              </a:rPr>
              <a:t>New York's unofficial nickname is the "Big Apple."</a:t>
            </a:r>
            <a:endParaRPr lang="ru-RU" dirty="0">
              <a:latin typeface="Times New Roman" pitchFamily="18" charset="0"/>
              <a:cs typeface="Times New Roman" pitchFamily="18" charset="0"/>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795" y="1688690"/>
            <a:ext cx="7146968" cy="4764645"/>
          </a:xfrm>
          <a:prstGeom prst="rect">
            <a:avLst/>
          </a:prstGeom>
        </p:spPr>
      </p:pic>
    </p:spTree>
    <p:extLst>
      <p:ext uri="{BB962C8B-B14F-4D97-AF65-F5344CB8AC3E}">
        <p14:creationId xmlns:p14="http://schemas.microsoft.com/office/powerpoint/2010/main" val="733020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dirty="0">
                <a:latin typeface="Times New Roman" pitchFamily="18" charset="0"/>
                <a:cs typeface="Times New Roman" pitchFamily="18" charset="0"/>
              </a:rPr>
              <a:t>Cities</a:t>
            </a:r>
            <a:r>
              <a:rPr lang="ru-RU" sz="4800" b="1" dirty="0" smtClean="0">
                <a:latin typeface="Times New Roman" pitchFamily="18" charset="0"/>
                <a:cs typeface="Times New Roman" pitchFamily="18" charset="0"/>
              </a:rPr>
              <a:t> 40</a:t>
            </a:r>
            <a:endParaRPr lang="ru-RU" sz="4800" b="1" dirty="0">
              <a:latin typeface="Times New Roman" pitchFamily="18" charset="0"/>
              <a:cs typeface="Times New Roman" pitchFamily="18" charset="0"/>
            </a:endParaRPr>
          </a:p>
        </p:txBody>
      </p:sp>
      <p:sp>
        <p:nvSpPr>
          <p:cNvPr id="3" name="TextBox 2"/>
          <p:cNvSpPr txBox="1"/>
          <p:nvPr/>
        </p:nvSpPr>
        <p:spPr>
          <a:xfrm>
            <a:off x="1115616" y="1772816"/>
            <a:ext cx="6696744" cy="1477328"/>
          </a:xfrm>
          <a:prstGeom prst="rect">
            <a:avLst/>
          </a:prstGeom>
          <a:noFill/>
        </p:spPr>
        <p:txBody>
          <a:bodyPr wrap="square" rtlCol="0">
            <a:spAutoFit/>
          </a:bodyPr>
          <a:lstStyle/>
          <a:p>
            <a:pPr algn="ctr"/>
            <a:r>
              <a:rPr lang="en-US" sz="4500" dirty="0" smtClean="0">
                <a:latin typeface="Times New Roman" pitchFamily="18" charset="0"/>
                <a:cs typeface="Times New Roman" pitchFamily="18" charset="0"/>
              </a:rPr>
              <a:t>In which city is the famous Hollywood located?</a:t>
            </a:r>
            <a:endParaRPr lang="ru-RU" sz="4500" dirty="0">
              <a:latin typeface="Times New Roman" pitchFamily="18" charset="0"/>
              <a:cs typeface="Times New Roman" pitchFamily="18" charset="0"/>
            </a:endParaRPr>
          </a:p>
        </p:txBody>
      </p:sp>
    </p:spTree>
    <p:extLst>
      <p:ext uri="{BB962C8B-B14F-4D97-AF65-F5344CB8AC3E}">
        <p14:creationId xmlns:p14="http://schemas.microsoft.com/office/powerpoint/2010/main" val="1856275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645</Words>
  <Application>Microsoft Office PowerPoint</Application>
  <PresentationFormat>Экран (4:3)</PresentationFormat>
  <Paragraphs>108</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Тема Office</vt:lpstr>
      <vt:lpstr>American Quiz</vt:lpstr>
      <vt:lpstr>Презентация PowerPoint</vt:lpstr>
      <vt:lpstr>Cities 10</vt:lpstr>
      <vt:lpstr>The Statue of Liberty is located in New York City.</vt:lpstr>
      <vt:lpstr>Cities 20</vt:lpstr>
      <vt:lpstr>The Washington Monument and the Lincoln Memorial is located in Washington, DC.</vt:lpstr>
      <vt:lpstr>Cities 30</vt:lpstr>
      <vt:lpstr>New York's unofficial nickname is the "Big Apple."</vt:lpstr>
      <vt:lpstr>Cities 40</vt:lpstr>
      <vt:lpstr>Hollywood is located in Los Angeles, California.</vt:lpstr>
      <vt:lpstr>Cities 50</vt:lpstr>
      <vt:lpstr>The capital of California is Sacramento.</vt:lpstr>
      <vt:lpstr>History 10</vt:lpstr>
      <vt:lpstr>George Washington was the first president of the United States.</vt:lpstr>
      <vt:lpstr>History 20</vt:lpstr>
      <vt:lpstr>The United States acquired the territory of Alaska from Russia.</vt:lpstr>
      <vt:lpstr>History 30</vt:lpstr>
      <vt:lpstr>Thomas Jefferson became the main author of the Declaration of Independence of the United States.</vt:lpstr>
      <vt:lpstr>History 40</vt:lpstr>
      <vt:lpstr>The attack on Pearl Harbor on December 7, 1941 marked the beginning of the U.S. involvement in World War II.</vt:lpstr>
      <vt:lpstr>History 50</vt:lpstr>
      <vt:lpstr>The purpose of the Civil Rights Act of 1964 is to prohibit discrimination based on race, skin color, gender, or ethnicity.</vt:lpstr>
      <vt:lpstr>Geography 10</vt:lpstr>
      <vt:lpstr>Washington, D.C. is the capital of the United States of America.</vt:lpstr>
      <vt:lpstr>Geography 20</vt:lpstr>
      <vt:lpstr>Alaska is the largest state in the United States by area. Its total area is 665,384 square miles (1,723,337 square kilometers).</vt:lpstr>
      <vt:lpstr>Geography 30</vt:lpstr>
      <vt:lpstr>The Mississippi is the longest river in the United States (3,776 km).</vt:lpstr>
      <vt:lpstr>Geography 40</vt:lpstr>
      <vt:lpstr>The Rocky Mountains run along the western border of the United States. They stretch from New Mexico in the south through British Columbia and Alberta, Canada, to Alaska in the United States.</vt:lpstr>
      <vt:lpstr>Geography 50</vt:lpstr>
      <vt:lpstr>The Grand Canyon is located in Arizona.</vt:lpstr>
      <vt:lpstr>Culture 10</vt:lpstr>
      <vt:lpstr>The official language in the USA is English.</vt:lpstr>
      <vt:lpstr>Culture 20</vt:lpstr>
      <vt:lpstr>The bald eagle has been the national bird of the United States since 1782, a symbol of pride and strength that earned it a place on the seal of the United States.</vt:lpstr>
      <vt:lpstr>Culture 30</vt:lpstr>
      <vt:lpstr>The Statue of Liberty was given to the United States by France, as a symbol of the two countries' friendship.</vt:lpstr>
      <vt:lpstr>Culture 40</vt:lpstr>
      <vt:lpstr>+ 20 points</vt:lpstr>
      <vt:lpstr>Culture 50</vt:lpstr>
      <vt:lpstr>Mount Rushmore National Memorial features the faces of four presidents — George Washington, Thomas Jefferson, Theodore Roosevelt, and Abraham Lincoln — carved into Mount Rushmore in the Black Hills region of South Dakota.</vt:lpstr>
      <vt:lpstr>States 10</vt:lpstr>
      <vt:lpstr>The United States of America consists of 50 states.</vt:lpstr>
      <vt:lpstr>States 20</vt:lpstr>
      <vt:lpstr>Hawaii is the only state in the United States that is located entirely on islands.</vt:lpstr>
      <vt:lpstr>States 30</vt:lpstr>
      <vt:lpstr>The "Lone Star State" is the official nickname of the state of Texas.</vt:lpstr>
      <vt:lpstr>States 40</vt:lpstr>
      <vt:lpstr>"Sunshine State" is the nickname of the state of Florida.</vt:lpstr>
      <vt:lpstr>States 50</vt:lpstr>
      <vt:lpstr>The Empire State is a nickname for the U.S. state of New York.</vt:lpstr>
      <vt:lpstr>Thanks for playing</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Quiz</dc:title>
  <dc:creator>Пользователь</dc:creator>
  <cp:lastModifiedBy>User</cp:lastModifiedBy>
  <cp:revision>16</cp:revision>
  <dcterms:created xsi:type="dcterms:W3CDTF">2025-01-09T13:27:02Z</dcterms:created>
  <dcterms:modified xsi:type="dcterms:W3CDTF">2025-02-14T09:04:21Z</dcterms:modified>
</cp:coreProperties>
</file>